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448" r:id="rId2"/>
    <p:sldId id="320" r:id="rId3"/>
    <p:sldId id="452" r:id="rId4"/>
    <p:sldId id="453" r:id="rId5"/>
    <p:sldId id="454" r:id="rId6"/>
    <p:sldId id="455" r:id="rId7"/>
    <p:sldId id="459" r:id="rId8"/>
    <p:sldId id="463" r:id="rId9"/>
    <p:sldId id="458" r:id="rId10"/>
    <p:sldId id="462" r:id="rId11"/>
    <p:sldId id="460" r:id="rId12"/>
    <p:sldId id="471" r:id="rId13"/>
    <p:sldId id="464" r:id="rId14"/>
    <p:sldId id="461" r:id="rId15"/>
    <p:sldId id="465" r:id="rId16"/>
    <p:sldId id="466" r:id="rId17"/>
    <p:sldId id="468" r:id="rId18"/>
    <p:sldId id="473" r:id="rId19"/>
    <p:sldId id="474" r:id="rId20"/>
    <p:sldId id="475" r:id="rId21"/>
    <p:sldId id="476" r:id="rId22"/>
    <p:sldId id="469" r:id="rId23"/>
    <p:sldId id="470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616"/>
    <a:srgbClr val="FAD120"/>
    <a:srgbClr val="141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13"/>
  </p:normalViewPr>
  <p:slideViewPr>
    <p:cSldViewPr snapToGrid="0" snapToObjects="1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09025-E512-D04B-AD2C-6C25ED4FDCA3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4654A8-998B-7240-AE2B-D52D186C2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225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7466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35871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71341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69306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97277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86742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58872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24932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59745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09113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1537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85618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02780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99306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8097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16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7786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631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6785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0152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5967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8996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68DB88-C2B4-794E-8240-EAF187EB3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5B7ABA0-763C-FC4B-808D-764F8246A0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3054DA-6492-DF4A-B419-A84F46BD9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0FA2E-7CCF-7448-BBD6-E9507ABEE17E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1E6F4D-BCE8-1746-BEF4-4DE99A89C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BA5DF1-6FB2-3444-9619-D936DA3C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E933-DF23-4146-AFEF-D95AD5B4B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638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317D2-F202-1D48-95B9-742BD6347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D11003-CA01-2940-9B60-8CB8BE84E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A6A209-DDFB-AB42-B5E2-D5E857F1A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0FA2E-7CCF-7448-BBD6-E9507ABEE17E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6671B4-CA3E-714A-9252-3FFCB455D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9FE239-2757-1B4F-BFDF-2BDEBE50A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E933-DF23-4146-AFEF-D95AD5B4B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923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D55605C-D4FD-EA44-8BC6-5514782943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A2703B-CA19-A24E-8506-31B5DA4A14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18571A-F249-0243-81D8-03F3EA33E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0FA2E-7CCF-7448-BBD6-E9507ABEE17E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3CD9F5-D763-9248-810A-78D7647C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1F59C5-AE77-5B40-B447-6E55CE687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E933-DF23-4146-AFEF-D95AD5B4B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520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E75A28-A7DF-1346-AED1-C78F421E0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A9CEB0-2ACF-F04C-9264-141AF8ECF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27AFD0-B2FF-4C4F-B4C0-3B458FED2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0FA2E-7CCF-7448-BBD6-E9507ABEE17E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BDB8A1-043C-3B49-B51A-33FB41089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E5A208-AC4E-1C40-9F83-D05CF278E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E933-DF23-4146-AFEF-D95AD5B4B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03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DDC4A-FBF0-EE42-9FCB-C0083A974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37C941-4692-7841-A016-072E2999D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B5ACB0-1290-3346-89D3-DF9BC7765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0FA2E-7CCF-7448-BBD6-E9507ABEE17E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70413F-7A4D-9E46-AA8A-F7B68D6E0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D87B59-F90F-4A40-ABCC-4CC640CD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E933-DF23-4146-AFEF-D95AD5B4B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086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A12C2A-8122-6543-B8D1-EEB812165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B88469-1DC2-1E48-9F03-D2AFF216F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B693E6-C5D7-7844-8123-02272C901E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CE0192-444F-D74B-B08A-DCB0A3A33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0FA2E-7CCF-7448-BBD6-E9507ABEE17E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785BC4-0E95-8B44-A56B-845B2DF4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36FF76-CF96-0847-ACD2-C02607A18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E933-DF23-4146-AFEF-D95AD5B4B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792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50678-12E1-3C4B-A3F8-B1C03DD8B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85B73D-343A-1948-B411-CDE2C2519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8303A4D-C5C2-2240-AE06-9F76FFA155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9E6AFC6-A16A-B846-AA96-11594ABD7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E33B8B-4686-0745-AD8F-4D57134FDA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CE771AA-8CD6-5C47-B1DF-E96457DA5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0FA2E-7CCF-7448-BBD6-E9507ABEE17E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B19540A-B4E0-5343-9CEE-9271D6C65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B6BCD5E-981D-D841-A2C4-7DB4E1222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E933-DF23-4146-AFEF-D95AD5B4B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737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75303-7C0D-E548-83CF-04B68032F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B3BCE53-B576-BE4A-B0FD-C8D60F10C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0FA2E-7CCF-7448-BBD6-E9507ABEE17E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2BB4A4-E281-5841-9E09-08F0AEC51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6B07945-A791-F94A-BC7B-DF93ED233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E933-DF23-4146-AFEF-D95AD5B4B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770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DD92123-792E-9847-AA64-47DE93819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0FA2E-7CCF-7448-BBD6-E9507ABEE17E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DBF6ADE-1FCD-4647-9564-978F757C7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C1073E8-0E04-5945-A1B7-AB662497C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E933-DF23-4146-AFEF-D95AD5B4B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933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59C2B-A102-ED49-A542-34DAD5C3A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9D073D-D8AE-5141-B528-17A41572C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8516DC-8C6A-F24D-A849-3172FA29A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C8E6B9-05C8-1C4F-BA37-6D2850FF5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0FA2E-7CCF-7448-BBD6-E9507ABEE17E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4BD892-106E-8E4C-A8F6-E15FB99F4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7AB8B3-BC95-344B-9F1C-55F6C17E2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E933-DF23-4146-AFEF-D95AD5B4B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018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457AE2-C6BB-F24B-9454-DAEE9BE9B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A01BB1D-B4A1-7741-B888-2B518E25A4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7B02FF-0280-AB49-B955-0AAD088EAB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FD98B6-7500-4247-BC6C-C7FE69C87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0FA2E-7CCF-7448-BBD6-E9507ABEE17E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22E549-9474-284B-AB32-B3D846418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06F080-C9E4-0945-B806-4CA251347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E933-DF23-4146-AFEF-D95AD5B4B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068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027662-117A-4248-A52F-A044BFF5B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D32B21-3BBA-884A-9C27-3CAD1CD28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B8CB04-50DD-0A44-BE68-61693349E4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0FA2E-7CCF-7448-BBD6-E9507ABEE17E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062DF1-B0A4-8845-BFD2-02BF0DC99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4A4435-14D6-7240-82F1-895B346A1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5E933-DF23-4146-AFEF-D95AD5B4B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32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hyperlink" Target="https://www.facebook.com/thevirginmarybar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thevirginmarybar/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hyperlink" Target="https://www.facebook.com/thevirginmarybar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.png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hyperlink" Target="https://www.facebook.com/thevirginmarybar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0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hyperlink" Target="https://www.facebook.com/thevirginmarybar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hyperlink" Target="https://www.facebook.com/thevirginmarybar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hyperlink" Target="https://www.facebook.com/thevirginmarybar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hyperlink" Target="https://www.facebook.com/thevirginmarybar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6" Type="http://schemas.openxmlformats.org/officeDocument/2006/relationships/hyperlink" Target="https://www.facebook.com/thevirginmarybar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6" Type="http://schemas.openxmlformats.org/officeDocument/2006/relationships/hyperlink" Target="https://www.facebook.com/thevirginmarybar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openxmlformats.org/officeDocument/2006/relationships/hyperlink" Target="https://www.facebook.com/thevirginmarybar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hyperlink" Target="https://www.facebook.com/thevirginmarybar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BF2C87-9A8E-5940-8B73-34EAB1539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    </a:t>
            </a:r>
            <a:fld id="{247E3A9C-7B97-4718-9088-207190174FE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5EAE54B-BA3F-EB46-AC71-CDA0D2D5C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34"/>
            <a:ext cx="12192000" cy="68411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E851A6-6EF5-5E49-A139-AE66E11C57E4}"/>
              </a:ext>
            </a:extLst>
          </p:cNvPr>
          <p:cNvSpPr txBox="1"/>
          <p:nvPr/>
        </p:nvSpPr>
        <p:spPr>
          <a:xfrm>
            <a:off x="1037606" y="3429000"/>
            <a:ext cx="9630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AD120"/>
                </a:solidFill>
              </a:rPr>
              <a:t>Безалкогольная коктейльная карта</a:t>
            </a:r>
            <a:endParaRPr lang="ru-RU" sz="4800" b="1" dirty="0">
              <a:solidFill>
                <a:srgbClr val="FAD12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6BD593-DA10-3942-9BD2-27F6A4C3DFF8}"/>
              </a:ext>
            </a:extLst>
          </p:cNvPr>
          <p:cNvSpPr txBox="1"/>
          <p:nvPr/>
        </p:nvSpPr>
        <p:spPr>
          <a:xfrm>
            <a:off x="1037606" y="4424548"/>
            <a:ext cx="7827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Анна Бочкарева и Алексей Зинчук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009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719" b="50000"/>
          <a:stretch/>
        </p:blipFill>
        <p:spPr>
          <a:xfrm>
            <a:off x="11170353" y="444463"/>
            <a:ext cx="832401" cy="9110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84370" y="696007"/>
            <a:ext cx="59252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Снижение содержания алкоголя в напитке</a:t>
            </a:r>
            <a:endParaRPr lang="ru-RU" sz="2400" b="1" dirty="0"/>
          </a:p>
          <a:p>
            <a:endParaRPr lang="en-US" b="1" dirty="0" smtClean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-299446"/>
            <a:ext cx="12192000" cy="5988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25392" bIns="-3174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  <a:hlinkClick r:id="rId6"/>
              </a:rPr>
              <a:t/>
            </a:r>
            <a:b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  <a:hlinkClick r:id="rId6"/>
              </a:rPr>
            </a:b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  <a:hlinkClick r:id="rId6"/>
              </a:rPr>
              <a:t>  </a:t>
            </a:r>
            <a:r>
              <a:rPr kumimoji="0" lang="ru-RU" altLang="ru-RU" sz="30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</a:rPr>
              <a:t>               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84369" y="1831232"/>
            <a:ext cx="899293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Straight-ABV 		L</a:t>
            </a:r>
            <a:r>
              <a:rPr lang="ru-RU" sz="3600" dirty="0" err="1" smtClean="0"/>
              <a:t>ow</a:t>
            </a:r>
            <a:r>
              <a:rPr lang="ru-RU" sz="3600" dirty="0" smtClean="0"/>
              <a:t>-ABV</a:t>
            </a:r>
            <a:r>
              <a:rPr lang="ru-RU" sz="2400" dirty="0" smtClean="0"/>
              <a:t>		</a:t>
            </a:r>
            <a:r>
              <a:rPr lang="en-US" sz="2400" dirty="0" smtClean="0"/>
              <a:t>       </a:t>
            </a:r>
            <a:r>
              <a:rPr lang="en-US" sz="3600" dirty="0" smtClean="0"/>
              <a:t>N</a:t>
            </a:r>
            <a:r>
              <a:rPr lang="ru-RU" sz="3600" dirty="0"/>
              <a:t>o</a:t>
            </a:r>
            <a:r>
              <a:rPr lang="ru-RU" sz="3600" dirty="0" smtClean="0"/>
              <a:t>-ABV</a:t>
            </a:r>
          </a:p>
          <a:p>
            <a:endParaRPr lang="ru-RU" sz="3600" b="1" dirty="0"/>
          </a:p>
          <a:p>
            <a:endParaRPr lang="ru-RU" sz="36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Менее функциональные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Более эмоциональные </a:t>
            </a:r>
            <a:r>
              <a:rPr lang="ru-RU" sz="2400" dirty="0"/>
              <a:t>и </a:t>
            </a:r>
            <a:r>
              <a:rPr lang="ru-RU" sz="2400" dirty="0" smtClean="0"/>
              <a:t>процессуальные</a:t>
            </a:r>
            <a:endParaRPr lang="ru-RU" sz="3600" b="1" dirty="0"/>
          </a:p>
          <a:p>
            <a:endParaRPr lang="ru-RU" sz="2400" dirty="0" smtClean="0"/>
          </a:p>
          <a:p>
            <a:endParaRPr lang="ru-RU" sz="2400" b="1" dirty="0"/>
          </a:p>
        </p:txBody>
      </p:sp>
      <p:sp>
        <p:nvSpPr>
          <p:cNvPr id="2" name="Стрелка вправо 1"/>
          <p:cNvSpPr/>
          <p:nvPr/>
        </p:nvSpPr>
        <p:spPr>
          <a:xfrm>
            <a:off x="4709449" y="190960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7823733" y="190960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689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>
            <a:off x="2302935" y="2337493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6850880" y="5409172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719" b="50000"/>
          <a:stretch/>
        </p:blipFill>
        <p:spPr>
          <a:xfrm>
            <a:off x="11100684" y="444463"/>
            <a:ext cx="832401" cy="9110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84370" y="696007"/>
            <a:ext cx="21531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Мировые примеры</a:t>
            </a:r>
            <a:endParaRPr lang="ru-RU" b="1" dirty="0"/>
          </a:p>
          <a:p>
            <a:endParaRPr lang="en-US" b="1" dirty="0"/>
          </a:p>
          <a:p>
            <a:endParaRPr lang="en-US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6603393" y="3429000"/>
            <a:ext cx="3028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dirty="0"/>
              <a:t>The </a:t>
            </a:r>
            <a:r>
              <a:rPr lang="ru-RU" altLang="ru-RU" dirty="0" err="1"/>
              <a:t>Virgin</a:t>
            </a:r>
            <a:r>
              <a:rPr lang="ru-RU" altLang="ru-RU" dirty="0"/>
              <a:t> </a:t>
            </a:r>
            <a:r>
              <a:rPr lang="ru-RU" altLang="ru-RU" dirty="0" err="1"/>
              <a:t>Mary</a:t>
            </a:r>
            <a:r>
              <a:rPr lang="ru-RU" altLang="ru-RU" dirty="0"/>
              <a:t> </a:t>
            </a:r>
            <a:r>
              <a:rPr lang="ru-RU" altLang="ru-RU" dirty="0" smtClean="0"/>
              <a:t>Bar (Дублин) </a:t>
            </a:r>
            <a:endParaRPr lang="ru-RU" alt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099666"/>
            <a:ext cx="4659394" cy="2196000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-299446"/>
            <a:ext cx="12192000" cy="5988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25392" bIns="-3174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  <a:hlinkClick r:id="rId6"/>
              </a:rPr>
              <a:t/>
            </a:r>
            <a:b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  <a:hlinkClick r:id="rId6"/>
              </a:rPr>
            </a:b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  <a:hlinkClick r:id="rId6"/>
              </a:rPr>
              <a:t>  </a:t>
            </a:r>
            <a:r>
              <a:rPr kumimoji="0" lang="ru-RU" altLang="ru-RU" sz="30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</a:rPr>
              <a:t>               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2921" y="1886006"/>
            <a:ext cx="4500682" cy="2736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66222" y="4747256"/>
            <a:ext cx="2385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all" dirty="0" smtClean="0"/>
              <a:t>GETAWAY</a:t>
            </a:r>
            <a:r>
              <a:rPr lang="ru-RU" cap="all" dirty="0" smtClean="0"/>
              <a:t> </a:t>
            </a:r>
            <a:r>
              <a:rPr lang="ru-RU" altLang="ru-RU" dirty="0" smtClean="0"/>
              <a:t>(Бруклин) 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5177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>
            <a:off x="2302935" y="2337493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6850880" y="5409172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719" b="50000"/>
          <a:stretch/>
        </p:blipFill>
        <p:spPr>
          <a:xfrm>
            <a:off x="11170353" y="124579"/>
            <a:ext cx="832401" cy="9110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84273" y="750553"/>
            <a:ext cx="74365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Препятствия для развития безалкогольных коктейлей</a:t>
            </a:r>
            <a:endParaRPr lang="ru-RU" sz="2400" b="1" dirty="0"/>
          </a:p>
          <a:p>
            <a:endParaRPr lang="en-US" b="1" dirty="0"/>
          </a:p>
          <a:p>
            <a:endParaRPr lang="en-US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464526" y="2229394"/>
            <a:ext cx="758861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Дорогие </a:t>
            </a:r>
            <a:r>
              <a:rPr lang="ru-RU" sz="2400" dirty="0"/>
              <a:t>безалкогольные спирты </a:t>
            </a:r>
            <a:endParaRPr lang="ru-RU" sz="2400" dirty="0" smtClean="0"/>
          </a:p>
          <a:p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Отсутствие </a:t>
            </a:r>
            <a:r>
              <a:rPr lang="ru-RU" sz="2400" dirty="0"/>
              <a:t>выбора таких позиций </a:t>
            </a:r>
            <a:r>
              <a:rPr lang="ru-RU" sz="2400" dirty="0" smtClean="0"/>
              <a:t>в меню</a:t>
            </a:r>
          </a:p>
          <a:p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Страх изменений и </a:t>
            </a:r>
            <a:r>
              <a:rPr lang="ru-RU" sz="2400" dirty="0" err="1" smtClean="0"/>
              <a:t>сложнопрогнозируемый</a:t>
            </a:r>
            <a:r>
              <a:rPr lang="ru-RU" sz="2400" dirty="0" smtClean="0"/>
              <a:t> результат</a:t>
            </a:r>
          </a:p>
          <a:p>
            <a:r>
              <a:rPr lang="ru-RU" sz="24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Нехватка </a:t>
            </a:r>
            <a:r>
              <a:rPr lang="ru-RU" sz="2400" dirty="0"/>
              <a:t>знаний у </a:t>
            </a:r>
            <a:r>
              <a:rPr lang="ru-RU" sz="2400" dirty="0" smtClean="0"/>
              <a:t>персонала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34644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719" b="50000"/>
          <a:stretch/>
        </p:blipFill>
        <p:spPr>
          <a:xfrm>
            <a:off x="11170353" y="523641"/>
            <a:ext cx="832401" cy="9110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84370" y="696007"/>
            <a:ext cx="54436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Б</a:t>
            </a:r>
            <a:r>
              <a:rPr lang="ru-RU" sz="2400" b="1" dirty="0" smtClean="0"/>
              <a:t>ар или ресторан с продажей алкоголя</a:t>
            </a:r>
            <a:endParaRPr lang="ru-RU" sz="2400" b="1" dirty="0"/>
          </a:p>
          <a:p>
            <a:endParaRPr lang="en-US" b="1" dirty="0" smtClean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-299446"/>
            <a:ext cx="12192000" cy="5988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25392" bIns="-3174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  <a:hlinkClick r:id="rId6"/>
              </a:rPr>
              <a:t/>
            </a:r>
            <a:b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  <a:hlinkClick r:id="rId6"/>
              </a:rPr>
            </a:b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  <a:hlinkClick r:id="rId6"/>
              </a:rPr>
              <a:t>  </a:t>
            </a:r>
            <a:r>
              <a:rPr kumimoji="0" lang="ru-RU" altLang="ru-RU" sz="30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</a:rPr>
              <a:t>               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84370" y="1831232"/>
            <a:ext cx="8081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/>
          </a:p>
          <a:p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084370" y="1684275"/>
            <a:ext cx="832237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/>
              <a:t>Лицензия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/>
              <a:t>ЕГАИС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/>
              <a:t>Жесткие требования к помещению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/>
          </a:p>
          <a:p>
            <a:r>
              <a:rPr lang="ru-RU" sz="2400" i="1" dirty="0"/>
              <a:t>Федеральный закон "О государственном регулировании производства и оборота этилового спирта, алкогольной и спиртосодержащей продукции и об ограничении потребления (распития) алкогольной продукции" от 22.11.1995 N 171-ФЗ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 smtClean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107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84370" y="696007"/>
            <a:ext cx="15501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/>
              <a:t>Моктейли</a:t>
            </a:r>
            <a:endParaRPr lang="en-US" sz="2400" b="1" dirty="0"/>
          </a:p>
          <a:p>
            <a:endParaRPr lang="en-US" b="1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2084370" y="1831232"/>
            <a:ext cx="808155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</a:t>
            </a:r>
            <a:r>
              <a:rPr lang="ru-RU" sz="2400" dirty="0" err="1" smtClean="0"/>
              <a:t>ock</a:t>
            </a:r>
            <a:r>
              <a:rPr lang="ru-RU" sz="2400" dirty="0" smtClean="0"/>
              <a:t> </a:t>
            </a:r>
            <a:r>
              <a:rPr lang="ru-RU" sz="2400" dirty="0"/>
              <a:t>(«насмехаться») и </a:t>
            </a:r>
            <a:r>
              <a:rPr lang="ru-RU" sz="2400" dirty="0" err="1"/>
              <a:t>tail</a:t>
            </a:r>
            <a:r>
              <a:rPr lang="ru-RU" sz="2400" dirty="0"/>
              <a:t> («хвост</a:t>
            </a:r>
            <a:r>
              <a:rPr lang="ru-RU" sz="2400" dirty="0" smtClean="0"/>
              <a:t>»)</a:t>
            </a:r>
          </a:p>
          <a:p>
            <a:endParaRPr lang="ru-RU" sz="2400" dirty="0" smtClean="0"/>
          </a:p>
          <a:p>
            <a:r>
              <a:rPr lang="ru-RU" sz="2400" dirty="0" smtClean="0"/>
              <a:t>  </a:t>
            </a:r>
            <a:endParaRPr lang="ru-RU" sz="2400" dirty="0"/>
          </a:p>
          <a:p>
            <a:r>
              <a:rPr lang="ru-RU" sz="2400" b="1" dirty="0" smtClean="0"/>
              <a:t>Смешанный напиток</a:t>
            </a:r>
            <a:endParaRPr lang="en-US" sz="2400" b="1" dirty="0" smtClean="0"/>
          </a:p>
          <a:p>
            <a:endParaRPr lang="ru-RU" sz="2400" dirty="0" smtClean="0"/>
          </a:p>
          <a:p>
            <a:r>
              <a:rPr lang="en-US" sz="2400" dirty="0" smtClean="0"/>
              <a:t>+ </a:t>
            </a:r>
            <a:r>
              <a:rPr lang="ru-RU" sz="2400" dirty="0" smtClean="0"/>
              <a:t>сложная </a:t>
            </a:r>
            <a:r>
              <a:rPr lang="ru-RU" sz="2400" dirty="0" err="1" smtClean="0"/>
              <a:t>ароматика</a:t>
            </a:r>
            <a:r>
              <a:rPr lang="ru-RU" sz="2400" dirty="0" smtClean="0"/>
              <a:t> </a:t>
            </a:r>
            <a:r>
              <a:rPr lang="ru-RU" sz="2400" dirty="0"/>
              <a:t>и вкус </a:t>
            </a:r>
            <a:endParaRPr lang="ru-RU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+ </a:t>
            </a:r>
            <a:r>
              <a:rPr lang="ru-RU" sz="2400" dirty="0" smtClean="0"/>
              <a:t>красивая подача и история</a:t>
            </a:r>
          </a:p>
          <a:p>
            <a:endParaRPr lang="ru-RU" sz="2400" dirty="0" smtClean="0"/>
          </a:p>
          <a:p>
            <a:endParaRPr lang="ru-RU" sz="2400" dirty="0" smtClean="0"/>
          </a:p>
          <a:p>
            <a:r>
              <a:rPr lang="ru-RU" sz="2400" b="1" dirty="0"/>
              <a:t>- алкоголь</a:t>
            </a:r>
          </a:p>
        </p:txBody>
      </p:sp>
      <p:pic>
        <p:nvPicPr>
          <p:cNvPr id="4098" name="Picture 2" descr="https://images.pexels.com/photos/302460/pexels-photo-302460.jpeg?auto=compress&amp;amp;cs=tinysrgb&amp;amp;fit=crop&amp;amp;h=627&amp;amp;w=1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540" y="979156"/>
            <a:ext cx="3873638" cy="48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4719" b="50000"/>
          <a:stretch/>
        </p:blipFill>
        <p:spPr>
          <a:xfrm>
            <a:off x="11038977" y="412581"/>
            <a:ext cx="832401" cy="91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860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719" b="50000"/>
          <a:stretch/>
        </p:blipFill>
        <p:spPr>
          <a:xfrm>
            <a:off x="11170353" y="444463"/>
            <a:ext cx="832401" cy="9110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84370" y="696007"/>
            <a:ext cx="49206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Ценность безалкогольного напитка</a:t>
            </a:r>
            <a:endParaRPr lang="ru-RU" sz="2400" b="1" dirty="0"/>
          </a:p>
          <a:p>
            <a:endParaRPr lang="en-US" b="1" dirty="0" smtClean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-299446"/>
            <a:ext cx="12192000" cy="5988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25392" bIns="-3174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  <a:hlinkClick r:id="rId6"/>
              </a:rPr>
              <a:t/>
            </a:r>
            <a:b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  <a:hlinkClick r:id="rId6"/>
              </a:rPr>
            </a:b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  <a:hlinkClick r:id="rId6"/>
              </a:rPr>
              <a:t>  </a:t>
            </a:r>
            <a:r>
              <a:rPr kumimoji="0" lang="ru-RU" altLang="ru-RU" sz="30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</a:rPr>
              <a:t>               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84370" y="1831232"/>
            <a:ext cx="8081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/>
          </a:p>
          <a:p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145330" y="1989075"/>
            <a:ext cx="34281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Вкус</a:t>
            </a:r>
          </a:p>
          <a:p>
            <a:endParaRPr lang="ru-R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Подача</a:t>
            </a:r>
          </a:p>
          <a:p>
            <a:endParaRPr lang="ru-R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История</a:t>
            </a:r>
          </a:p>
          <a:p>
            <a:endParaRPr lang="ru-RU" sz="2400" dirty="0"/>
          </a:p>
        </p:txBody>
      </p:sp>
      <p:pic>
        <p:nvPicPr>
          <p:cNvPr id="14338" name="Picture 2" descr="https://11pt5z46nuudt9qxx2knwgff-wpengine.netdna-ssl.com/wp-content/uploads/2018/02/GettyImages-543059796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7"/>
          <a:stretch/>
        </p:blipFill>
        <p:spPr bwMode="auto">
          <a:xfrm>
            <a:off x="6008914" y="1459634"/>
            <a:ext cx="6183086" cy="48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175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719" b="50000"/>
          <a:stretch/>
        </p:blipFill>
        <p:spPr>
          <a:xfrm>
            <a:off x="11001677" y="492905"/>
            <a:ext cx="832401" cy="9110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84370" y="696007"/>
            <a:ext cx="1925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Калькуляция</a:t>
            </a:r>
            <a:endParaRPr lang="en-US" b="1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415586" y="2314171"/>
            <a:ext cx="80815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Ингредиенты</a:t>
            </a:r>
            <a:r>
              <a:rPr lang="ru-RU" altLang="ru-RU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ru-RU" altLang="ru-RU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Безалкогольное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пиво- 100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мл  </a:t>
            </a:r>
            <a:r>
              <a:rPr lang="en-US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16,6 </a:t>
            </a:r>
            <a:r>
              <a:rPr lang="en-US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руб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altLang="ru-RU" dirty="0"/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Фруктовое пюре ODK FRUITY MIX «Дыня» – 25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мл </a:t>
            </a:r>
            <a:r>
              <a:rPr lang="en-US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31</a:t>
            </a:r>
            <a:r>
              <a:rPr lang="en-US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  <a:endParaRPr lang="ru-RU" altLang="ru-RU" dirty="0"/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Коктейльный премикс ODK «Лайм»</a:t>
            </a:r>
            <a:r>
              <a:rPr lang="en-US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15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мл  </a:t>
            </a:r>
            <a:r>
              <a:rPr lang="en-US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15,4</a:t>
            </a:r>
            <a:r>
              <a:rPr lang="en-US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руб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altLang="ru-RU" dirty="0"/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Мята – 5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шт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руб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Итого: 65 руб. </a:t>
            </a:r>
            <a:endParaRPr lang="ru-RU" alt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720386" y="1697470"/>
            <a:ext cx="15997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alt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Врунгель</a:t>
            </a:r>
            <a:r>
              <a:rPr lang="ru-RU" alt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RU" altLang="ru-RU" sz="2000" dirty="0"/>
          </a:p>
          <a:p>
            <a:endParaRPr lang="ru-RU" sz="2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0" t="43107"/>
          <a:stretch/>
        </p:blipFill>
        <p:spPr>
          <a:xfrm>
            <a:off x="8750561" y="1660511"/>
            <a:ext cx="3083517" cy="4529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7489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719" b="50000"/>
          <a:stretch/>
        </p:blipFill>
        <p:spPr>
          <a:xfrm>
            <a:off x="11170353" y="696007"/>
            <a:ext cx="832401" cy="9110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84370" y="696007"/>
            <a:ext cx="28565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Результаты опросов</a:t>
            </a:r>
            <a:endParaRPr lang="ru-RU" sz="2400" b="1" dirty="0"/>
          </a:p>
          <a:p>
            <a:endParaRPr lang="en-US" b="1" dirty="0" smtClean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-299446"/>
            <a:ext cx="12192000" cy="5988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25392" bIns="-3174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  <a:hlinkClick r:id="rId6"/>
              </a:rPr>
              <a:t/>
            </a:r>
            <a:b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  <a:hlinkClick r:id="rId6"/>
              </a:rPr>
            </a:b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  <a:hlinkClick r:id="rId6"/>
              </a:rPr>
              <a:t>  </a:t>
            </a:r>
            <a:r>
              <a:rPr kumimoji="0" lang="ru-RU" altLang="ru-RU" sz="30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</a:rPr>
              <a:t>               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84370" y="1831232"/>
            <a:ext cx="8081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/>
          </a:p>
          <a:p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l="37089" t="35682" r="30644" b="44635"/>
          <a:stretch/>
        </p:blipFill>
        <p:spPr>
          <a:xfrm>
            <a:off x="1634836" y="1975833"/>
            <a:ext cx="6920273" cy="23744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2747" y="1461900"/>
            <a:ext cx="2093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Возрастные группы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/>
          <a:srcRect l="35215" t="37460" r="37428" b="41841"/>
          <a:stretch/>
        </p:blipFill>
        <p:spPr>
          <a:xfrm>
            <a:off x="5061083" y="3920836"/>
            <a:ext cx="5865351" cy="24962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82194" y="3364666"/>
            <a:ext cx="5830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Интересно ли вам попробовать </a:t>
            </a:r>
            <a:r>
              <a:rPr lang="ru-RU" dirty="0" smtClean="0"/>
              <a:t>оригинальные </a:t>
            </a:r>
            <a:r>
              <a:rPr lang="ru-RU" dirty="0"/>
              <a:t>коктейли?</a:t>
            </a:r>
          </a:p>
        </p:txBody>
      </p:sp>
    </p:spTree>
    <p:extLst>
      <p:ext uri="{BB962C8B-B14F-4D97-AF65-F5344CB8AC3E}">
        <p14:creationId xmlns:p14="http://schemas.microsoft.com/office/powerpoint/2010/main" val="4208647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719" b="50000"/>
          <a:stretch/>
        </p:blipFill>
        <p:spPr>
          <a:xfrm>
            <a:off x="11170353" y="696007"/>
            <a:ext cx="832401" cy="9110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84370" y="696007"/>
            <a:ext cx="28565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Результаты опросов</a:t>
            </a:r>
            <a:endParaRPr lang="ru-RU" sz="2400" b="1" dirty="0"/>
          </a:p>
          <a:p>
            <a:endParaRPr lang="en-US" b="1" dirty="0" smtClean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-299446"/>
            <a:ext cx="12192000" cy="5988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25392" bIns="-3174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  <a:hlinkClick r:id="rId6"/>
              </a:rPr>
              <a:t/>
            </a:r>
            <a:b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  <a:hlinkClick r:id="rId6"/>
              </a:rPr>
            </a:b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  <a:hlinkClick r:id="rId6"/>
              </a:rPr>
              <a:t>  </a:t>
            </a:r>
            <a:r>
              <a:rPr kumimoji="0" lang="ru-RU" altLang="ru-RU" sz="30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</a:rPr>
              <a:t>               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62747" y="1461900"/>
            <a:ext cx="423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Должен ли напиток содержать алкоголь?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l="35429" t="52952" r="31643" b="25588"/>
          <a:stretch/>
        </p:blipFill>
        <p:spPr>
          <a:xfrm>
            <a:off x="1776535" y="2095679"/>
            <a:ext cx="6284872" cy="2304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/>
          <a:srcRect l="36713" t="46476" r="33358" b="33079"/>
          <a:stretch/>
        </p:blipFill>
        <p:spPr>
          <a:xfrm>
            <a:off x="4754871" y="4152922"/>
            <a:ext cx="6064734" cy="23303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06834" y="3690648"/>
            <a:ext cx="6800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 каких случаях вы останавливаетесь на безалкогольных напитках?</a:t>
            </a:r>
          </a:p>
        </p:txBody>
      </p:sp>
    </p:spTree>
    <p:extLst>
      <p:ext uri="{BB962C8B-B14F-4D97-AF65-F5344CB8AC3E}">
        <p14:creationId xmlns:p14="http://schemas.microsoft.com/office/powerpoint/2010/main" val="2732045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719" b="50000"/>
          <a:stretch/>
        </p:blipFill>
        <p:spPr>
          <a:xfrm>
            <a:off x="11170353" y="696007"/>
            <a:ext cx="832401" cy="9110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84370" y="696007"/>
            <a:ext cx="28565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Результаты опросов</a:t>
            </a:r>
            <a:endParaRPr lang="ru-RU" sz="2400" b="1" dirty="0"/>
          </a:p>
          <a:p>
            <a:endParaRPr lang="en-US" b="1" dirty="0" smtClean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-299446"/>
            <a:ext cx="12192000" cy="5988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25392" bIns="-3174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  <a:hlinkClick r:id="rId6"/>
              </a:rPr>
              <a:t/>
            </a:r>
            <a:b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  <a:hlinkClick r:id="rId6"/>
              </a:rPr>
            </a:b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  <a:hlinkClick r:id="rId6"/>
              </a:rPr>
              <a:t>  </a:t>
            </a:r>
            <a:r>
              <a:rPr kumimoji="0" lang="ru-RU" altLang="ru-RU" sz="30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</a:rPr>
              <a:t>               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l="30500" t="48127" r="32072" b="26731"/>
          <a:stretch/>
        </p:blipFill>
        <p:spPr>
          <a:xfrm>
            <a:off x="1928888" y="2769491"/>
            <a:ext cx="9241465" cy="349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84370" y="1732749"/>
            <a:ext cx="5465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На что вы обращаете внимание при выборе напитка?</a:t>
            </a:r>
          </a:p>
        </p:txBody>
      </p:sp>
    </p:spTree>
    <p:extLst>
      <p:ext uri="{BB962C8B-B14F-4D97-AF65-F5344CB8AC3E}">
        <p14:creationId xmlns:p14="http://schemas.microsoft.com/office/powerpoint/2010/main" val="3871173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9EDA287-586D-B941-A5D8-7A6ED7766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15" y="-2555"/>
            <a:ext cx="12194115" cy="6863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Равнобедренный треугольник 1"/>
          <p:cNvSpPr/>
          <p:nvPr/>
        </p:nvSpPr>
        <p:spPr>
          <a:xfrm>
            <a:off x="2302935" y="2337493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6850880" y="5409172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16200000">
            <a:off x="3918723" y="2074179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" name="TextBox 2"/>
          <p:cNvSpPr txBox="1"/>
          <p:nvPr/>
        </p:nvSpPr>
        <p:spPr>
          <a:xfrm>
            <a:off x="2194560" y="2036912"/>
            <a:ext cx="72716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Цель встречи</a:t>
            </a:r>
          </a:p>
          <a:p>
            <a:r>
              <a:rPr lang="ru-RU" sz="2400" dirty="0" smtClean="0"/>
              <a:t>Выявить новые интересные и финансово успешные инструменты для увеличения доходности заведений. </a:t>
            </a:r>
          </a:p>
          <a:p>
            <a:endParaRPr lang="ru-RU" sz="2400" dirty="0" smtClean="0"/>
          </a:p>
          <a:p>
            <a:endParaRPr lang="ru-RU" sz="2400" dirty="0"/>
          </a:p>
          <a:p>
            <a:r>
              <a:rPr lang="ru-RU" sz="2400" b="1" dirty="0" smtClean="0"/>
              <a:t>База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Новые глобальные тренды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Исследования по психологии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Собственные опросы гостей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91613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719" b="50000"/>
          <a:stretch/>
        </p:blipFill>
        <p:spPr>
          <a:xfrm>
            <a:off x="11170353" y="696007"/>
            <a:ext cx="832401" cy="9110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84370" y="696007"/>
            <a:ext cx="28565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Результаты опросов</a:t>
            </a:r>
            <a:endParaRPr lang="ru-RU" sz="2400" b="1" dirty="0"/>
          </a:p>
          <a:p>
            <a:endParaRPr lang="en-US" b="1" dirty="0" smtClean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-299446"/>
            <a:ext cx="12192000" cy="5988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25392" bIns="-3174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  <a:hlinkClick r:id="rId6"/>
              </a:rPr>
              <a:t/>
            </a:r>
            <a:b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  <a:hlinkClick r:id="rId6"/>
              </a:rPr>
            </a:b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  <a:hlinkClick r:id="rId6"/>
              </a:rPr>
              <a:t>  </a:t>
            </a:r>
            <a:r>
              <a:rPr kumimoji="0" lang="ru-RU" altLang="ru-RU" sz="30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</a:rPr>
              <a:t>               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84370" y="1732749"/>
            <a:ext cx="7730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Приемлемая / справедливая цена для авторского безалкогольного коктейля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l="32072" t="46222" r="34642" b="33334"/>
          <a:stretch/>
        </p:blipFill>
        <p:spPr>
          <a:xfrm>
            <a:off x="1677664" y="2867974"/>
            <a:ext cx="8544309" cy="29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869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719" b="50000"/>
          <a:stretch/>
        </p:blipFill>
        <p:spPr>
          <a:xfrm>
            <a:off x="11170353" y="696007"/>
            <a:ext cx="832401" cy="9110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84370" y="696007"/>
            <a:ext cx="28565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Результаты опросов</a:t>
            </a:r>
            <a:endParaRPr lang="ru-RU" sz="2400" b="1" dirty="0"/>
          </a:p>
          <a:p>
            <a:endParaRPr lang="en-US" b="1" dirty="0" smtClean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-299446"/>
            <a:ext cx="12192000" cy="5988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25392" bIns="-3174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  <a:hlinkClick r:id="rId6"/>
              </a:rPr>
              <a:t/>
            </a:r>
            <a:b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  <a:hlinkClick r:id="rId6"/>
              </a:rPr>
            </a:b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  <a:hlinkClick r:id="rId6"/>
              </a:rPr>
              <a:t>  </a:t>
            </a:r>
            <a:r>
              <a:rPr kumimoji="0" lang="ru-RU" altLang="ru-RU" sz="30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</a:rPr>
              <a:t>               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84369" y="1732749"/>
            <a:ext cx="7918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Как часто посетители спрашивают безалкогольные напитки, </a:t>
            </a:r>
            <a:r>
              <a:rPr lang="ru-RU" sz="2000" dirty="0" smtClean="0"/>
              <a:t>кроме </a:t>
            </a:r>
            <a:r>
              <a:rPr lang="ru-RU" sz="2000" dirty="0"/>
              <a:t>чая, кофе и сока (для себя, не для детей)?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l="37071" t="43682" r="36071" b="33587"/>
          <a:stretch/>
        </p:blipFill>
        <p:spPr>
          <a:xfrm>
            <a:off x="2185850" y="2642383"/>
            <a:ext cx="7079910" cy="337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66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719" b="50000"/>
          <a:stretch/>
        </p:blipFill>
        <p:spPr>
          <a:xfrm>
            <a:off x="11170353" y="580094"/>
            <a:ext cx="832401" cy="9110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84370" y="696007"/>
            <a:ext cx="1286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Выводы</a:t>
            </a:r>
            <a:endParaRPr lang="en-US" b="1" dirty="0" smtClean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-299446"/>
            <a:ext cx="12192000" cy="5988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25392" bIns="-3174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  <a:hlinkClick r:id="rId6"/>
              </a:rPr>
              <a:t/>
            </a:r>
            <a:b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  <a:hlinkClick r:id="rId6"/>
              </a:rPr>
            </a:b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  <a:hlinkClick r:id="rId6"/>
              </a:rPr>
              <a:t>  </a:t>
            </a:r>
            <a:r>
              <a:rPr kumimoji="0" lang="ru-RU" altLang="ru-RU" sz="30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</a:rPr>
              <a:t>               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5222" y="1771772"/>
            <a:ext cx="97971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Гости готовы платить за интересные, вкусные и красивые напитки без алкоголя</a:t>
            </a:r>
          </a:p>
          <a:p>
            <a:endParaRPr lang="ru-RU" sz="2400" dirty="0"/>
          </a:p>
          <a:p>
            <a:r>
              <a:rPr lang="ru-RU" sz="2400" dirty="0" smtClean="0"/>
              <a:t>Презентация – основа продвижения коктейля</a:t>
            </a:r>
          </a:p>
          <a:p>
            <a:endParaRPr lang="ru-RU" sz="2400" dirty="0"/>
          </a:p>
          <a:p>
            <a:r>
              <a:rPr lang="ru-RU" sz="2400" dirty="0" smtClean="0"/>
              <a:t>Мировой тренд на сложные </a:t>
            </a:r>
            <a:r>
              <a:rPr lang="ru-RU" sz="2400" dirty="0"/>
              <a:t>безалкогольные </a:t>
            </a:r>
            <a:r>
              <a:rPr lang="ru-RU" sz="2400" dirty="0" smtClean="0"/>
              <a:t>напитки будет развиваться и в России.</a:t>
            </a:r>
          </a:p>
          <a:p>
            <a:endParaRPr lang="ru-RU" sz="2400" dirty="0"/>
          </a:p>
          <a:p>
            <a:r>
              <a:rPr lang="ru-RU" sz="2400" dirty="0" smtClean="0"/>
              <a:t>Безалкогольные коктейли могут стать эффективным инструментом для увеличения среднего чека заведения.</a:t>
            </a:r>
          </a:p>
          <a:p>
            <a:endParaRPr lang="ru-RU" sz="2400" b="1" dirty="0"/>
          </a:p>
          <a:p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063051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719" b="50000"/>
          <a:stretch/>
        </p:blipFill>
        <p:spPr>
          <a:xfrm>
            <a:off x="11170353" y="580094"/>
            <a:ext cx="832401" cy="9110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51314" y="580094"/>
            <a:ext cx="47200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/>
              <a:t>СПАСИБО!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-299446"/>
            <a:ext cx="12192000" cy="5988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25392" bIns="-3174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  <a:hlinkClick r:id="rId6"/>
              </a:rPr>
              <a:t/>
            </a:r>
            <a:b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  <a:hlinkClick r:id="rId6"/>
              </a:rPr>
            </a:b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  <a:hlinkClick r:id="rId6"/>
              </a:rPr>
              <a:t>  </a:t>
            </a:r>
            <a:r>
              <a:rPr kumimoji="0" lang="ru-RU" altLang="ru-RU" sz="30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</a:rPr>
              <a:t>               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84370" y="1831232"/>
            <a:ext cx="8081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/>
          </a:p>
          <a:p>
            <a:endParaRPr lang="ru-RU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351314" y="3039292"/>
            <a:ext cx="58086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Анна </a:t>
            </a:r>
            <a:r>
              <a:rPr lang="ru-RU" b="1" dirty="0" smtClean="0"/>
              <a:t>Бочкарева </a:t>
            </a:r>
          </a:p>
          <a:p>
            <a:r>
              <a:rPr lang="ru-RU" b="1" dirty="0" smtClean="0"/>
              <a:t>Ведущий преподаватель «Лига барменов»</a:t>
            </a:r>
          </a:p>
          <a:p>
            <a:r>
              <a:rPr lang="en-US" b="1" dirty="0" smtClean="0"/>
              <a:t>@@</a:t>
            </a:r>
            <a:endParaRPr lang="ru-RU" b="1" dirty="0" smtClean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r>
              <a:rPr lang="ru-RU" b="1" dirty="0" smtClean="0"/>
              <a:t>Алексей Зинчук </a:t>
            </a:r>
          </a:p>
          <a:p>
            <a:r>
              <a:rPr lang="ru-RU" b="1" dirty="0" smtClean="0"/>
              <a:t>Шеф-</a:t>
            </a:r>
            <a:r>
              <a:rPr lang="ru-RU" b="1" dirty="0" err="1" smtClean="0"/>
              <a:t>бариста</a:t>
            </a:r>
            <a:r>
              <a:rPr lang="ru-RU" b="1" dirty="0" smtClean="0"/>
              <a:t> «</a:t>
            </a:r>
            <a:r>
              <a:rPr lang="ru-RU" b="1" dirty="0" err="1" smtClean="0"/>
              <a:t>Эльканто</a:t>
            </a:r>
            <a:r>
              <a:rPr lang="ru-RU" b="1" dirty="0" smtClean="0"/>
              <a:t>»</a:t>
            </a:r>
            <a:endParaRPr lang="en-US" b="1" dirty="0" smtClean="0"/>
          </a:p>
          <a:p>
            <a:r>
              <a:rPr lang="en-US" b="1" dirty="0" smtClean="0"/>
              <a:t>@@</a:t>
            </a:r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17837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>
            <a:off x="2302935" y="2337493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6850880" y="5409172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16200000">
            <a:off x="3918723" y="2074179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6E544F4-C3B9-7245-B41B-4E44DB4306C2}"/>
              </a:ext>
            </a:extLst>
          </p:cNvPr>
          <p:cNvSpPr/>
          <p:nvPr/>
        </p:nvSpPr>
        <p:spPr>
          <a:xfrm>
            <a:off x="1673708" y="679215"/>
            <a:ext cx="5120641" cy="1011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Факторы успеха </a:t>
            </a:r>
            <a:r>
              <a:rPr lang="ru-RU" sz="2800" b="1" dirty="0" smtClean="0">
                <a:solidFill>
                  <a:schemeClr val="tx1"/>
                </a:solidFill>
              </a:rPr>
              <a:t>заведения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719" b="50000"/>
          <a:stretch/>
        </p:blipFill>
        <p:spPr>
          <a:xfrm>
            <a:off x="11170353" y="124579"/>
            <a:ext cx="832401" cy="9110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72641" y="1895308"/>
            <a:ext cx="900466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Сегментирование ЦА</a:t>
            </a:r>
            <a:r>
              <a:rPr lang="ru-RU" sz="2400" dirty="0"/>
              <a:t> </a:t>
            </a:r>
            <a:r>
              <a:rPr lang="ru-RU" sz="2400" dirty="0" smtClean="0"/>
              <a:t>и выявление </a:t>
            </a:r>
            <a:r>
              <a:rPr lang="ru-RU" sz="2400" dirty="0"/>
              <a:t>предпочтений </a:t>
            </a:r>
            <a:r>
              <a:rPr lang="ru-RU" sz="2400" dirty="0" smtClean="0"/>
              <a:t>гостя</a:t>
            </a:r>
          </a:p>
          <a:p>
            <a:r>
              <a:rPr lang="ru-RU" sz="24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Ф</a:t>
            </a:r>
            <a:r>
              <a:rPr lang="ru-RU" sz="2400" dirty="0" smtClean="0"/>
              <a:t>ормирование соответствующего меню</a:t>
            </a:r>
          </a:p>
          <a:p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Ценообразование </a:t>
            </a:r>
            <a:r>
              <a:rPr lang="ru-RU" sz="2400" dirty="0"/>
              <a:t>и </a:t>
            </a:r>
            <a:r>
              <a:rPr lang="ru-RU" sz="2400" dirty="0" err="1" smtClean="0"/>
              <a:t>маржинальность</a:t>
            </a:r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998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>
            <a:off x="2302935" y="2337493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6850880" y="5409172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16200000">
            <a:off x="3918723" y="2074179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6E544F4-C3B9-7245-B41B-4E44DB4306C2}"/>
              </a:ext>
            </a:extLst>
          </p:cNvPr>
          <p:cNvSpPr/>
          <p:nvPr/>
        </p:nvSpPr>
        <p:spPr>
          <a:xfrm>
            <a:off x="3051958" y="76163"/>
            <a:ext cx="6626432" cy="19188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719" b="50000"/>
          <a:stretch/>
        </p:blipFill>
        <p:spPr>
          <a:xfrm>
            <a:off x="11170353" y="124579"/>
            <a:ext cx="832401" cy="911030"/>
          </a:xfrm>
          <a:prstGeom prst="rect">
            <a:avLst/>
          </a:prstGeom>
        </p:spPr>
      </p:pic>
      <p:pic>
        <p:nvPicPr>
          <p:cNvPr id="1026" name="Picture 2" descr="https://tmleader.ru/images/teamleader/full_id6kdnl8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181" y="967947"/>
            <a:ext cx="8048625" cy="515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658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>
            <a:off x="2302935" y="2337493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6850880" y="5409172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9" name="Равнобедренный треугольник 18"/>
          <p:cNvSpPr/>
          <p:nvPr/>
        </p:nvSpPr>
        <p:spPr>
          <a:xfrm>
            <a:off x="5804668" y="188233"/>
            <a:ext cx="1165013" cy="4306291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/>
              <a:t>Быть передовыми, успешными и с уверенностью смотрящими в завтрашний день.</a:t>
            </a:r>
          </a:p>
          <a:p>
            <a:r>
              <a:rPr lang="ru-RU" sz="2400" dirty="0"/>
              <a:t>- Иметь скрытые рычаги влияния на потенциальную аудиторию.</a:t>
            </a:r>
          </a:p>
          <a:p>
            <a:pPr algn="ctr"/>
            <a:endParaRPr lang="ru-RU" sz="2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6E544F4-C3B9-7245-B41B-4E44DB4306C2}"/>
              </a:ext>
            </a:extLst>
          </p:cNvPr>
          <p:cNvSpPr/>
          <p:nvPr/>
        </p:nvSpPr>
        <p:spPr>
          <a:xfrm>
            <a:off x="3139934" y="4771035"/>
            <a:ext cx="8586904" cy="757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Визуальная подача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Профессионализм и передовые технологии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Правдивость </a:t>
            </a:r>
            <a:r>
              <a:rPr lang="ru-RU" sz="2400" dirty="0">
                <a:solidFill>
                  <a:schemeClr val="tx1"/>
                </a:solidFill>
              </a:rPr>
              <a:t>блюд и </a:t>
            </a:r>
            <a:r>
              <a:rPr lang="ru-RU" sz="2400" dirty="0" smtClean="0">
                <a:solidFill>
                  <a:schemeClr val="tx1"/>
                </a:solidFill>
              </a:rPr>
              <a:t>напитков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719" b="50000"/>
          <a:stretch/>
        </p:blipFill>
        <p:spPr>
          <a:xfrm>
            <a:off x="11170353" y="124579"/>
            <a:ext cx="832401" cy="9110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3675" y="291219"/>
            <a:ext cx="5143396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Привлекаем разные поколения</a:t>
            </a:r>
            <a:endParaRPr lang="en-US" sz="2800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ru-RU" b="1" dirty="0"/>
          </a:p>
          <a:p>
            <a:r>
              <a:rPr lang="en-US" sz="6600" b="1" dirty="0" smtClean="0"/>
              <a:t>X </a:t>
            </a:r>
          </a:p>
          <a:p>
            <a:endParaRPr lang="en-US" sz="3600" b="1" dirty="0" smtClean="0"/>
          </a:p>
          <a:p>
            <a:r>
              <a:rPr lang="en-US" sz="6600" b="1" dirty="0"/>
              <a:t>Y</a:t>
            </a:r>
            <a:endParaRPr lang="en-US" sz="6600" b="1" dirty="0" smtClean="0"/>
          </a:p>
          <a:p>
            <a:endParaRPr lang="en-US" sz="3600" dirty="0" smtClean="0"/>
          </a:p>
          <a:p>
            <a:r>
              <a:rPr lang="en-US" sz="6600" b="1" dirty="0" smtClean="0"/>
              <a:t>Z</a:t>
            </a:r>
            <a:endParaRPr lang="ru-RU" sz="66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6E544F4-C3B9-7245-B41B-4E44DB4306C2}"/>
              </a:ext>
            </a:extLst>
          </p:cNvPr>
          <p:cNvSpPr/>
          <p:nvPr/>
        </p:nvSpPr>
        <p:spPr>
          <a:xfrm>
            <a:off x="3127491" y="3175176"/>
            <a:ext cx="8586904" cy="757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Визуальная подача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Эмоциональность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Социальная </a:t>
            </a:r>
            <a:r>
              <a:rPr lang="ru-RU" sz="2400" dirty="0">
                <a:solidFill>
                  <a:schemeClr val="tx1"/>
                </a:solidFill>
              </a:rPr>
              <a:t>и</a:t>
            </a:r>
            <a:r>
              <a:rPr lang="ru-RU" sz="2400" dirty="0" smtClean="0">
                <a:solidFill>
                  <a:schemeClr val="tx1"/>
                </a:solidFill>
              </a:rPr>
              <a:t>дентичность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6E544F4-C3B9-7245-B41B-4E44DB4306C2}"/>
              </a:ext>
            </a:extLst>
          </p:cNvPr>
          <p:cNvSpPr/>
          <p:nvPr/>
        </p:nvSpPr>
        <p:spPr>
          <a:xfrm>
            <a:off x="3127491" y="1630570"/>
            <a:ext cx="8586904" cy="757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Индивидуальность и оригинальность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Преимущества продукта и осознанный выбор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Ностальгия и семейные ценности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084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>
            <a:off x="2302935" y="2337493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6850880" y="5409172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719" b="50000"/>
          <a:stretch/>
        </p:blipFill>
        <p:spPr>
          <a:xfrm>
            <a:off x="11170353" y="124579"/>
            <a:ext cx="832401" cy="9110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81986" y="1457565"/>
            <a:ext cx="841897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/>
          </a:p>
          <a:p>
            <a:endParaRPr lang="en-US" b="1" dirty="0" smtClean="0"/>
          </a:p>
          <a:p>
            <a:r>
              <a:rPr lang="en-US" sz="6600" b="1" dirty="0" smtClean="0"/>
              <a:t>X </a:t>
            </a:r>
          </a:p>
          <a:p>
            <a:endParaRPr lang="en-US" sz="3600" b="1" dirty="0" smtClean="0"/>
          </a:p>
          <a:p>
            <a:r>
              <a:rPr lang="en-US" sz="6600" b="1" dirty="0"/>
              <a:t>Y</a:t>
            </a:r>
            <a:endParaRPr lang="en-US" sz="6600" b="1" dirty="0" smtClean="0"/>
          </a:p>
          <a:p>
            <a:endParaRPr lang="en-US" sz="3600" dirty="0" smtClean="0"/>
          </a:p>
          <a:p>
            <a:r>
              <a:rPr lang="en-US" sz="6600" b="1" dirty="0" smtClean="0"/>
              <a:t>Z</a:t>
            </a:r>
            <a:endParaRPr lang="ru-RU" sz="6600" dirty="0"/>
          </a:p>
        </p:txBody>
      </p:sp>
      <p:pic>
        <p:nvPicPr>
          <p:cNvPr id="2052" name="Picture 4" descr="https://wallbox.ru/wallpapers/main/201246/116f83c502a96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007" y="1550790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c01.alicdn.com/kf/UT8rYNGXyFaXXagOFbXW/NON-ALCOHOLIC-WIN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664" y="2025791"/>
            <a:ext cx="2202480" cy="33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wellamart.ua/assets/images/Novie%20tovary%20leto%202016/smoothie-de-fruta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952" y="3961418"/>
            <a:ext cx="3302601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21535" y="318413"/>
            <a:ext cx="1499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Напитки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30930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6850880" y="5409172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719" b="50000"/>
          <a:stretch/>
        </p:blipFill>
        <p:spPr>
          <a:xfrm>
            <a:off x="11170353" y="124579"/>
            <a:ext cx="832401" cy="9110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84273" y="750553"/>
            <a:ext cx="23653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131616"/>
                </a:solidFill>
              </a:rPr>
              <a:t>Моно-форматы</a:t>
            </a:r>
            <a:r>
              <a:rPr lang="ru-RU" sz="2400" b="1" dirty="0" smtClean="0"/>
              <a:t> </a:t>
            </a:r>
            <a:endParaRPr lang="en-US" b="1" dirty="0"/>
          </a:p>
          <a:p>
            <a:endParaRPr lang="en-US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229394" y="1582340"/>
            <a:ext cx="792383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 чем зарабатывает тот или иной формат, </a:t>
            </a:r>
          </a:p>
          <a:p>
            <a:r>
              <a:rPr lang="ru-RU" dirty="0" smtClean="0"/>
              <a:t>Тренд на специализацию заведений сохранится. </a:t>
            </a:r>
          </a:p>
          <a:p>
            <a:r>
              <a:rPr lang="ru-RU" dirty="0" smtClean="0"/>
              <a:t>Расширение меню не должно размывать концепцию заведения. </a:t>
            </a:r>
          </a:p>
          <a:p>
            <a:r>
              <a:rPr lang="ru-RU" dirty="0" smtClean="0"/>
              <a:t>Безалкогольные коктейли могут быть самыми разными под разные форматы. </a:t>
            </a:r>
            <a:endParaRPr lang="en-US" dirty="0" smtClean="0"/>
          </a:p>
          <a:p>
            <a:endParaRPr lang="en-US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AutoShape 2" descr="https://web.frederickchamber.org/External/WCPages/WCWebContent/webcontentpage.aspx?ContentId=512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6" name="Picture 4" descr="https://i.pinimg.com/736x/c6/8a/a3/c68aa3a14c59e4237fb987f15c531889--coffee-symbol-window-wa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854" y="4627024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ww.pinclipart.com/picdir/big/85-850726_the-icon-is-a-pie-in-the-classi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856" y="4861024"/>
            <a:ext cx="1739426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png.pngtree.com/png-vector/20190504/ourlarge/pngtree-wine-icon-design-png-image_101944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284" y="4776372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s3-eu-west-1.amazonaws.com/media.agentika.com/user/d0082f09-ea4e-4636-8768-fe3415ce27fb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186" y="4694183"/>
            <a:ext cx="20425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47828" y="3893964"/>
            <a:ext cx="941155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Кофейня 		Пекарня		 Бар 		Винный </a:t>
            </a:r>
            <a:r>
              <a:rPr lang="ru-RU" sz="2800" dirty="0"/>
              <a:t>бар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7503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719" b="50000"/>
          <a:stretch/>
        </p:blipFill>
        <p:spPr>
          <a:xfrm>
            <a:off x="11170353" y="580094"/>
            <a:ext cx="832401" cy="9110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84370" y="696007"/>
            <a:ext cx="537557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Безалкогольные коктейли вместо сока</a:t>
            </a:r>
            <a:endParaRPr lang="ru-RU" sz="2400" b="1" dirty="0"/>
          </a:p>
          <a:p>
            <a:endParaRPr lang="en-US" b="1" dirty="0" smtClean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-299446"/>
            <a:ext cx="12192000" cy="5988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25392" bIns="-3174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  <a:hlinkClick r:id="rId6"/>
              </a:rPr>
              <a:t/>
            </a:r>
            <a:b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  <a:hlinkClick r:id="rId6"/>
              </a:rPr>
            </a:b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  <a:hlinkClick r:id="rId6"/>
              </a:rPr>
              <a:t>  </a:t>
            </a:r>
            <a:r>
              <a:rPr kumimoji="0" lang="ru-RU" altLang="ru-RU" sz="30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385898"/>
                </a:solidFill>
                <a:effectLst/>
                <a:latin typeface="Helvetica" panose="020B0604020202020204" pitchFamily="34" charset="0"/>
              </a:rPr>
              <a:t>               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84370" y="1831232"/>
            <a:ext cx="8081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/>
          </a:p>
          <a:p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145330" y="1989075"/>
            <a:ext cx="4029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/>
              <a:t>Кост</a:t>
            </a:r>
            <a:r>
              <a:rPr lang="ru-RU" sz="2400" dirty="0" smtClean="0"/>
              <a:t> сока – 30 руб.</a:t>
            </a:r>
          </a:p>
          <a:p>
            <a:endParaRPr lang="ru-RU" sz="2400" dirty="0"/>
          </a:p>
          <a:p>
            <a:r>
              <a:rPr lang="ru-RU" sz="2400" dirty="0" err="1" smtClean="0"/>
              <a:t>Кост</a:t>
            </a:r>
            <a:r>
              <a:rPr lang="ru-RU" sz="2400" dirty="0" smtClean="0"/>
              <a:t> коктейля – 55-75 руб.</a:t>
            </a:r>
            <a:endParaRPr lang="ru-RU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174377" y="1989075"/>
            <a:ext cx="5111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Цена продажи сока 120-200 руб.</a:t>
            </a:r>
          </a:p>
          <a:p>
            <a:endParaRPr lang="ru-RU" sz="2400" dirty="0"/>
          </a:p>
          <a:p>
            <a:r>
              <a:rPr lang="ru-RU" sz="2400" dirty="0"/>
              <a:t>Цена продажи</a:t>
            </a:r>
            <a:r>
              <a:rPr lang="ru-RU" sz="2400" dirty="0" smtClean="0"/>
              <a:t> коктейля 150-250 руб.</a:t>
            </a:r>
            <a:endParaRPr lang="ru-RU" sz="2400" dirty="0"/>
          </a:p>
        </p:txBody>
      </p:sp>
      <p:pic>
        <p:nvPicPr>
          <p:cNvPr id="16388" name="Picture 4" descr="https://lukino.ru/images/600x600/02c5727e593a27f148c5ad9143a34e6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853" y="4412145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mperiyamyasa.ru/wp-content/uploads/2016/10/8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972" y="3962762"/>
            <a:ext cx="2844000" cy="2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032533" y="3616108"/>
            <a:ext cx="6126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90-170 руб.		         		    95-175 руб.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107254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>
            <a:off x="2302935" y="2337493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6850880" y="5409172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719" b="50000"/>
          <a:stretch/>
        </p:blipFill>
        <p:spPr>
          <a:xfrm>
            <a:off x="11170353" y="124579"/>
            <a:ext cx="832401" cy="9110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84272" y="291219"/>
            <a:ext cx="5248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Потребление алкоголя в России</a:t>
            </a:r>
            <a:endParaRPr lang="en-US" sz="2400" b="1" dirty="0" smtClean="0"/>
          </a:p>
        </p:txBody>
      </p:sp>
      <p:pic>
        <p:nvPicPr>
          <p:cNvPr id="6146" name="Picture 2" descr="https://alco.polpred.com/images/pics5/E5DB4EDCF6D60672/alk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1"/>
          <a:stretch/>
        </p:blipFill>
        <p:spPr bwMode="auto">
          <a:xfrm>
            <a:off x="2214901" y="1035609"/>
            <a:ext cx="7803623" cy="558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8947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2273</TotalTime>
  <Words>742</Words>
  <Application>Microsoft Office PowerPoint</Application>
  <PresentationFormat>Широкоэкранный</PresentationFormat>
  <Paragraphs>162</Paragraphs>
  <Slides>23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Helvetica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Anna Berestovaia</dc:creator>
  <cp:lastModifiedBy>Customer</cp:lastModifiedBy>
  <cp:revision>84</cp:revision>
  <dcterms:created xsi:type="dcterms:W3CDTF">2019-11-19T11:28:39Z</dcterms:created>
  <dcterms:modified xsi:type="dcterms:W3CDTF">2020-03-12T06:19:28Z</dcterms:modified>
</cp:coreProperties>
</file>