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24FBBC6D-05D2-432B-B1BD-B6A6449D6C9C}">
  <a:tblStyle styleId="{24FBBC6D-05D2-432B-B1BD-B6A6449D6C9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28" y="-21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459732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7ee501f874_5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g7ee501f874_5_1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7ee501f874_5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g7ee501f874_5_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7ee501f874_5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g7ee501f874_5_1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70ffa23119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g70ffa23119_0_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7ee501f874_8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g7ee501f874_8_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7ee501f874_5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g7ee501f874_5_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70ffa2311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g70ffa2311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7ee501f874_5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g7ee501f874_5_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70ffa2311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6" name="Google Shape;326;g70ffa23119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7ee501f874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g7ee501f874_0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702f6134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8" name="Google Shape;358;g702f613483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7ee501f874_5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" name="Google Shape;375;g7ee501f874_5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7109b3d68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Google Shape;391;g7109b3d688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702f613483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5" name="Google Shape;405;g702f613483_0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7ee501f874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g7ee501f874_0_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7ee501f874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6" name="Google Shape;436;g7ee501f874_0_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7137ec44ef_1_8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g7137ec44ef_1_8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71508c68cd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2" name="Google Shape;462;g71508c68cd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7137ec44ef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9" name="Google Shape;479;g7137ec44ef_1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7ee501f87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g7ee501f874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7ed1f75e3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g7ed1f75e3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7ee501f874_6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g7ee501f874_6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7ee501f874_5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g7ee501f874_5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7ee501f874_8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g7ee501f874_8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7ee501f874_8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g7ee501f874_8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7ee501f874_5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g7ee501f874_5_1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38.jp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3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48.jp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52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6.jp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000000"/>
                </a:solidFill>
              </a:rPr>
              <a:t>    </a:t>
            </a:r>
            <a:fld id="{00000000-1234-1234-1234-123412341234}" type="slidenum">
              <a:rPr lang="ru-RU">
                <a:solidFill>
                  <a:srgbClr val="000000"/>
                </a:solidFill>
              </a:rPr>
              <a:t>1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89" name="Google Shape;8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434"/>
            <a:ext cx="12192000" cy="6841132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 txBox="1"/>
          <p:nvPr/>
        </p:nvSpPr>
        <p:spPr>
          <a:xfrm>
            <a:off x="1647200" y="3429000"/>
            <a:ext cx="9338700" cy="15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-RU" sz="4600" b="1">
                <a:solidFill>
                  <a:schemeClr val="accent4"/>
                </a:solidFill>
              </a:rPr>
              <a:t>KITCHEN-МЕНЕДЖМЕНТ В КОФЕЙНЕ. ФУДПЕЙРИНГ</a:t>
            </a:r>
            <a:endParaRPr sz="4600" b="1">
              <a:solidFill>
                <a:schemeClr val="accent4"/>
              </a:solidFill>
            </a:endParaRPr>
          </a:p>
        </p:txBody>
      </p:sp>
      <p:sp>
        <p:nvSpPr>
          <p:cNvPr id="91" name="Google Shape;91;p13"/>
          <p:cNvSpPr txBox="1"/>
          <p:nvPr/>
        </p:nvSpPr>
        <p:spPr>
          <a:xfrm>
            <a:off x="1647206" y="5237448"/>
            <a:ext cx="73701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600" b="1">
                <a:solidFill>
                  <a:schemeClr val="lt1"/>
                </a:solidFill>
              </a:rPr>
              <a:t>ЕЛИЗАРОВ МИХАИЛ</a:t>
            </a:r>
            <a:endParaRPr sz="4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2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22"/>
          <p:cNvSpPr/>
          <p:nvPr/>
        </p:nvSpPr>
        <p:spPr>
          <a:xfrm rot="5400000">
            <a:off x="6850987" y="540916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2"/>
          <p:cNvSpPr/>
          <p:nvPr/>
        </p:nvSpPr>
        <p:spPr>
          <a:xfrm rot="-5400000">
            <a:off x="3918730" y="207428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p22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2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2"/>
          <p:cNvSpPr txBox="1"/>
          <p:nvPr/>
        </p:nvSpPr>
        <p:spPr>
          <a:xfrm>
            <a:off x="4883725" y="2998525"/>
            <a:ext cx="15000" cy="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22"/>
          <p:cNvSpPr txBox="1"/>
          <p:nvPr/>
        </p:nvSpPr>
        <p:spPr>
          <a:xfrm>
            <a:off x="1743288" y="174000"/>
            <a:ext cx="8705400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4000" b="1">
                <a:solidFill>
                  <a:srgbClr val="CC0000"/>
                </a:solidFill>
              </a:rPr>
              <a:t>СЕБЕСТОИМОСТЬ БЛЮД</a:t>
            </a:r>
            <a:endParaRPr sz="4000" b="1">
              <a:solidFill>
                <a:srgbClr val="CC0000"/>
              </a:solidFill>
            </a:endParaRPr>
          </a:p>
        </p:txBody>
      </p:sp>
      <p:sp>
        <p:nvSpPr>
          <p:cNvPr id="217" name="Google Shape;217;p22"/>
          <p:cNvSpPr/>
          <p:nvPr/>
        </p:nvSpPr>
        <p:spPr>
          <a:xfrm>
            <a:off x="1220000" y="985100"/>
            <a:ext cx="108885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Если изменилась входящая цена на продукт, на производстве работает следующий алгоритм действий между начальниками подразделений</a:t>
            </a:r>
            <a:endParaRPr sz="2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22"/>
          <p:cNvSpPr/>
          <p:nvPr/>
        </p:nvSpPr>
        <p:spPr>
          <a:xfrm>
            <a:off x="1295400" y="1918034"/>
            <a:ext cx="5181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 БК</a:t>
            </a:r>
            <a:r>
              <a:rPr lang="ru-RU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отслеживает входящие цены прихода и контролирует изменения себестоимости. 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22"/>
          <p:cNvSpPr/>
          <p:nvPr/>
        </p:nvSpPr>
        <p:spPr>
          <a:xfrm>
            <a:off x="1295400" y="2660750"/>
            <a:ext cx="52014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Шеф-повар</a:t>
            </a:r>
            <a:r>
              <a:rPr lang="ru-RU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вносит предложения по снижению себестоимости. 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22"/>
          <p:cNvSpPr/>
          <p:nvPr/>
        </p:nvSpPr>
        <p:spPr>
          <a:xfrm>
            <a:off x="1295400" y="3411797"/>
            <a:ext cx="5217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БК </a:t>
            </a:r>
            <a:r>
              <a:rPr lang="ru-RU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оценивает предложение шеф-повара в формате «верю - не верю» и ставит свою визу, а затем переда</a:t>
            </a: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е</a:t>
            </a:r>
            <a:r>
              <a:rPr lang="ru-RU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т документ управляющему.</a:t>
            </a:r>
            <a:endParaRPr/>
          </a:p>
        </p:txBody>
      </p:sp>
      <p:sp>
        <p:nvSpPr>
          <p:cNvPr id="221" name="Google Shape;221;p22"/>
          <p:cNvSpPr/>
          <p:nvPr/>
        </p:nvSpPr>
        <p:spPr>
          <a:xfrm>
            <a:off x="1295400" y="4388188"/>
            <a:ext cx="52014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4. Управляющий </a:t>
            </a:r>
            <a:r>
              <a:rPr lang="ru-RU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утверждает или отправляет на доработку предложения БК и шеф-повара. </a:t>
            </a:r>
            <a:endParaRPr/>
          </a:p>
        </p:txBody>
      </p:sp>
      <p:sp>
        <p:nvSpPr>
          <p:cNvPr id="222" name="Google Shape;222;p22"/>
          <p:cNvSpPr/>
          <p:nvPr/>
        </p:nvSpPr>
        <p:spPr>
          <a:xfrm>
            <a:off x="1295400" y="5103775"/>
            <a:ext cx="52014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6. Менеджер по закупкам </a:t>
            </a:r>
            <a:r>
              <a:rPr lang="ru-RU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делает постоянный анализ рынка (10 000 руб.).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22"/>
          <p:cNvSpPr/>
          <p:nvPr/>
        </p:nvSpPr>
        <p:spPr>
          <a:xfrm>
            <a:off x="1295400" y="5841212"/>
            <a:ext cx="5242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7. Учредитель </a:t>
            </a:r>
            <a:r>
              <a:rPr lang="ru-RU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при желании добавляет в регламент управляющему согласование любых изменений продажной цены более 10%. </a:t>
            </a:r>
            <a:endParaRPr/>
          </a:p>
        </p:txBody>
      </p:sp>
      <p:pic>
        <p:nvPicPr>
          <p:cNvPr id="224" name="Google Shape;224;p22" descr="йй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99182" y="2998528"/>
            <a:ext cx="5609167" cy="3739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3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23"/>
          <p:cNvSpPr/>
          <p:nvPr/>
        </p:nvSpPr>
        <p:spPr>
          <a:xfrm>
            <a:off x="2302935" y="2337493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3"/>
          <p:cNvSpPr/>
          <p:nvPr/>
        </p:nvSpPr>
        <p:spPr>
          <a:xfrm rot="5400000">
            <a:off x="6850987" y="540916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23"/>
          <p:cNvSpPr/>
          <p:nvPr/>
        </p:nvSpPr>
        <p:spPr>
          <a:xfrm rot="-5400000">
            <a:off x="3918730" y="207428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Google Shape;233;p23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3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27000" y="3905500"/>
            <a:ext cx="2731850" cy="273185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3"/>
          <p:cNvSpPr txBox="1"/>
          <p:nvPr/>
        </p:nvSpPr>
        <p:spPr>
          <a:xfrm>
            <a:off x="1808125" y="4680550"/>
            <a:ext cx="7047600" cy="15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CC0000"/>
                </a:solidFill>
              </a:rPr>
              <a:t>По данной ссылке можно скачать 11 приказов, алгоритмов, примеров таблиц. </a:t>
            </a:r>
            <a:endParaRPr sz="20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CC0000"/>
                </a:solidFill>
              </a:rPr>
              <a:t>Можете скачать, адаптировать под свое заведение и пользоваться!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37" name="Google Shape;237;p23"/>
          <p:cNvGraphicFramePr/>
          <p:nvPr/>
        </p:nvGraphicFramePr>
        <p:xfrm>
          <a:off x="1360550" y="1149325"/>
          <a:ext cx="7617200" cy="2785873"/>
        </p:xfrm>
        <a:graphic>
          <a:graphicData uri="http://schemas.openxmlformats.org/drawingml/2006/table">
            <a:tbl>
              <a:tblPr>
                <a:noFill/>
                <a:tableStyleId>{24FBBC6D-05D2-432B-B1BD-B6A6449D6C9C}</a:tableStyleId>
              </a:tblPr>
              <a:tblGrid>
                <a:gridCol w="4383025"/>
                <a:gridCol w="965425"/>
                <a:gridCol w="1303325"/>
                <a:gridCol w="965425"/>
              </a:tblGrid>
              <a:tr h="372925">
                <a:tc gridSpan="4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/>
                        <a:t>КОФЕЙНЯ ПЕРСОНАЛ</a:t>
                      </a:r>
                      <a:endParaRPr sz="1200" b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43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86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200">
                          <a:solidFill>
                            <a:schemeClr val="dk1"/>
                          </a:solidFill>
                        </a:rPr>
                        <a:t>Приказ о введении в должность</a:t>
                      </a:r>
                      <a:endParaRPr sz="1200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Распоряжение</a:t>
                      </a:r>
                      <a:endParaRPr sz="1200" i="1" u="sng">
                        <a:solidFill>
                          <a:schemeClr val="hlink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69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200">
                          <a:solidFill>
                            <a:schemeClr val="dk1"/>
                          </a:solidFill>
                        </a:rPr>
                        <a:t>Наставничество</a:t>
                      </a:r>
                      <a:endParaRPr sz="1200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Распоряжение</a:t>
                      </a:r>
                      <a:endParaRPr sz="1200" i="1" u="sng">
                        <a:solidFill>
                          <a:schemeClr val="hlink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786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200">
                          <a:solidFill>
                            <a:schemeClr val="dk1"/>
                          </a:solidFill>
                        </a:rPr>
                        <a:t>Контроль отдела кадров (экзамены, мониторинг рынка зарплат)</a:t>
                      </a:r>
                      <a:endParaRPr sz="1200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200" i="1">
                          <a:solidFill>
                            <a:schemeClr val="dk1"/>
                          </a:solidFill>
                        </a:rPr>
                        <a:t>Алгоритм</a:t>
                      </a:r>
                      <a:endParaRPr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200" i="1">
                          <a:solidFill>
                            <a:schemeClr val="dk1"/>
                          </a:solidFill>
                        </a:rPr>
                        <a:t>Распоряжение</a:t>
                      </a:r>
                      <a:endParaRPr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Пример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786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/>
                        <a:t>Питание персонала</a:t>
                      </a:r>
                      <a:endParaRPr sz="1200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200" i="1">
                          <a:solidFill>
                            <a:schemeClr val="dk1"/>
                          </a:solidFill>
                        </a:rPr>
                        <a:t>Распоряжение</a:t>
                      </a:r>
                      <a:endParaRPr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786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200">
                          <a:solidFill>
                            <a:schemeClr val="dk1"/>
                          </a:solidFill>
                        </a:rPr>
                        <a:t>Списание некачественного блюда или ПФ на ответственного сотрудника</a:t>
                      </a:r>
                      <a:endParaRPr sz="1200" i="1">
                        <a:solidFill>
                          <a:schemeClr val="dk1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>
                          <a:solidFill>
                            <a:schemeClr val="dk1"/>
                          </a:solidFill>
                        </a:rPr>
                        <a:t>Алгоритм</a:t>
                      </a:r>
                      <a:endParaRPr sz="1200" i="1">
                        <a:solidFill>
                          <a:schemeClr val="dk1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>
                          <a:solidFill>
                            <a:schemeClr val="dk1"/>
                          </a:solidFill>
                        </a:rPr>
                        <a:t>Распоряжение</a:t>
                      </a:r>
                      <a:endParaRPr sz="1200" i="1">
                        <a:solidFill>
                          <a:schemeClr val="dk1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>
                          <a:solidFill>
                            <a:schemeClr val="dk1"/>
                          </a:solidFill>
                        </a:rPr>
                        <a:t>Пример</a:t>
                      </a:r>
                      <a:endParaRPr sz="1200" i="1">
                        <a:solidFill>
                          <a:schemeClr val="dk1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786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/>
                        <a:t>Воровство</a:t>
                      </a:r>
                      <a:endParaRPr sz="1200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200" i="1">
                          <a:solidFill>
                            <a:schemeClr val="dk1"/>
                          </a:solidFill>
                        </a:rPr>
                        <a:t>Алгоритм</a:t>
                      </a:r>
                      <a:endParaRPr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200" i="1">
                          <a:solidFill>
                            <a:schemeClr val="dk1"/>
                          </a:solidFill>
                        </a:rPr>
                        <a:t>Распоряжение</a:t>
                      </a:r>
                      <a:endParaRPr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238" name="Google Shape;238;p23"/>
          <p:cNvSpPr/>
          <p:nvPr/>
        </p:nvSpPr>
        <p:spPr>
          <a:xfrm>
            <a:off x="9019900" y="1688200"/>
            <a:ext cx="3016800" cy="23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ru-RU">
                <a:solidFill>
                  <a:schemeClr val="dk1"/>
                </a:solidFill>
              </a:rPr>
              <a:t>Стажер работает 2 недели, наставник получает премию 1000 рублей.</a:t>
            </a:r>
            <a:endParaRPr/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ru-RU">
                <a:solidFill>
                  <a:schemeClr val="dk1"/>
                </a:solidFill>
              </a:rPr>
              <a:t>Стажер уволился</a:t>
            </a:r>
            <a:r>
              <a:rPr lang="ru-RU"/>
              <a:t> </a:t>
            </a:r>
            <a:r>
              <a:rPr lang="ru-RU">
                <a:solidFill>
                  <a:schemeClr val="dk1"/>
                </a:solidFill>
              </a:rPr>
              <a:t>наставник не премируется.</a:t>
            </a:r>
            <a:endParaRPr/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ru-RU">
                <a:solidFill>
                  <a:schemeClr val="dk1"/>
                </a:solidFill>
              </a:rPr>
              <a:t>После сдачи экзамена наставник получает еще 1000 рублей.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9" name="Google Shape;239;p23"/>
          <p:cNvSpPr/>
          <p:nvPr/>
        </p:nvSpPr>
        <p:spPr>
          <a:xfrm>
            <a:off x="1418325" y="417100"/>
            <a:ext cx="7472700" cy="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1"/>
                </a:solidFill>
              </a:rPr>
              <a:t>«КАДРЫ РЕШАЮТ ВСЁ» </a:t>
            </a:r>
            <a:endParaRPr sz="24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4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24"/>
          <p:cNvSpPr/>
          <p:nvPr/>
        </p:nvSpPr>
        <p:spPr>
          <a:xfrm>
            <a:off x="2302935" y="2337493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24"/>
          <p:cNvSpPr/>
          <p:nvPr/>
        </p:nvSpPr>
        <p:spPr>
          <a:xfrm rot="5400000">
            <a:off x="6850987" y="540916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24"/>
          <p:cNvSpPr/>
          <p:nvPr/>
        </p:nvSpPr>
        <p:spPr>
          <a:xfrm rot="-5400000">
            <a:off x="3918730" y="207428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8" name="Google Shape;248;p24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4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4"/>
          <p:cNvSpPr txBox="1"/>
          <p:nvPr/>
        </p:nvSpPr>
        <p:spPr>
          <a:xfrm>
            <a:off x="1743288" y="174000"/>
            <a:ext cx="8705400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4000" b="1">
                <a:solidFill>
                  <a:srgbClr val="CC0000"/>
                </a:solidFill>
              </a:rPr>
              <a:t>НАСТАВНИЧЕСТВО (пример)</a:t>
            </a:r>
            <a:endParaRPr sz="4000" b="1">
              <a:solidFill>
                <a:srgbClr val="CC0000"/>
              </a:solidFill>
            </a:endParaRPr>
          </a:p>
        </p:txBody>
      </p:sp>
      <p:sp>
        <p:nvSpPr>
          <p:cNvPr id="251" name="Google Shape;251;p24"/>
          <p:cNvSpPr txBox="1"/>
          <p:nvPr/>
        </p:nvSpPr>
        <p:spPr>
          <a:xfrm>
            <a:off x="7568675" y="1172600"/>
            <a:ext cx="2724300" cy="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Google Shape;252;p24"/>
          <p:cNvPicPr preferRelativeResize="0"/>
          <p:nvPr/>
        </p:nvPicPr>
        <p:blipFill rotWithShape="1">
          <a:blip r:embed="rId5">
            <a:alphaModFix/>
          </a:blip>
          <a:srcRect l="9340" t="15476" r="50330"/>
          <a:stretch/>
        </p:blipFill>
        <p:spPr>
          <a:xfrm>
            <a:off x="12700" y="999838"/>
            <a:ext cx="4014727" cy="5258925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53" name="Google Shape;253;p24"/>
          <p:cNvPicPr preferRelativeResize="0"/>
          <p:nvPr/>
        </p:nvPicPr>
        <p:blipFill rotWithShape="1">
          <a:blip r:embed="rId6">
            <a:alphaModFix/>
          </a:blip>
          <a:srcRect l="51336" t="14317" r="8345"/>
          <a:stretch/>
        </p:blipFill>
        <p:spPr>
          <a:xfrm>
            <a:off x="8182275" y="999850"/>
            <a:ext cx="3959251" cy="5258925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54" name="Google Shape;254;p24"/>
          <p:cNvPicPr preferRelativeResize="0"/>
          <p:nvPr/>
        </p:nvPicPr>
        <p:blipFill rotWithShape="1">
          <a:blip r:embed="rId7">
            <a:alphaModFix/>
          </a:blip>
          <a:srcRect l="8758" t="9845" r="50390" b="4537"/>
          <a:stretch/>
        </p:blipFill>
        <p:spPr>
          <a:xfrm>
            <a:off x="4097488" y="999850"/>
            <a:ext cx="4014727" cy="5258925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</p:pic>
      <p:graphicFrame>
        <p:nvGraphicFramePr>
          <p:cNvPr id="255" name="Google Shape;255;p24"/>
          <p:cNvGraphicFramePr/>
          <p:nvPr/>
        </p:nvGraphicFramePr>
        <p:xfrm>
          <a:off x="3467813" y="3017280"/>
          <a:ext cx="5046875" cy="2365825"/>
        </p:xfrm>
        <a:graphic>
          <a:graphicData uri="http://schemas.openxmlformats.org/drawingml/2006/table">
            <a:tbl>
              <a:tblPr>
                <a:noFill/>
                <a:tableStyleId>{24FBBC6D-05D2-432B-B1BD-B6A6449D6C9C}</a:tableStyleId>
              </a:tblPr>
              <a:tblGrid>
                <a:gridCol w="1751200"/>
                <a:gridCol w="1787675"/>
                <a:gridCol w="1508000"/>
              </a:tblGrid>
              <a:tr h="341025">
                <a:tc rowSpan="2" gridSpan="3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Бланк наставничества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9800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53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Изученная позиция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Пометка наставника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Начальник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подразделения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327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327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327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327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5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25"/>
          <p:cNvSpPr/>
          <p:nvPr/>
        </p:nvSpPr>
        <p:spPr>
          <a:xfrm rot="5400000">
            <a:off x="11342412" y="5427803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25"/>
          <p:cNvSpPr/>
          <p:nvPr/>
        </p:nvSpPr>
        <p:spPr>
          <a:xfrm rot="-5400000">
            <a:off x="3918730" y="207428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" name="Google Shape;263;p25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5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5"/>
          <p:cNvSpPr txBox="1"/>
          <p:nvPr/>
        </p:nvSpPr>
        <p:spPr>
          <a:xfrm>
            <a:off x="1329250" y="174000"/>
            <a:ext cx="9841200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4000" b="1">
                <a:solidFill>
                  <a:srgbClr val="CC0000"/>
                </a:solidFill>
              </a:rPr>
              <a:t>ВВЕДЕНИЕ В ДОЛЖНОСТЬ (пример)</a:t>
            </a:r>
            <a:endParaRPr sz="4000" b="1">
              <a:solidFill>
                <a:srgbClr val="CC0000"/>
              </a:solidFill>
            </a:endParaRPr>
          </a:p>
        </p:txBody>
      </p:sp>
      <p:pic>
        <p:nvPicPr>
          <p:cNvPr id="266" name="Google Shape;266;p25"/>
          <p:cNvPicPr preferRelativeResize="0"/>
          <p:nvPr/>
        </p:nvPicPr>
        <p:blipFill rotWithShape="1">
          <a:blip r:embed="rId5">
            <a:alphaModFix/>
          </a:blip>
          <a:srcRect l="8858" t="7552" r="50469"/>
          <a:stretch/>
        </p:blipFill>
        <p:spPr>
          <a:xfrm>
            <a:off x="101763" y="883188"/>
            <a:ext cx="3729154" cy="5297774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67" name="Google Shape;267;p25"/>
          <p:cNvPicPr preferRelativeResize="0"/>
          <p:nvPr/>
        </p:nvPicPr>
        <p:blipFill rotWithShape="1">
          <a:blip r:embed="rId6">
            <a:alphaModFix/>
          </a:blip>
          <a:srcRect l="51472" t="7861" r="8620" b="1038"/>
          <a:stretch/>
        </p:blipFill>
        <p:spPr>
          <a:xfrm>
            <a:off x="8134850" y="897850"/>
            <a:ext cx="3692873" cy="5268452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68" name="Google Shape;268;p25"/>
          <p:cNvPicPr preferRelativeResize="0"/>
          <p:nvPr/>
        </p:nvPicPr>
        <p:blipFill rotWithShape="1">
          <a:blip r:embed="rId6">
            <a:alphaModFix/>
          </a:blip>
          <a:srcRect l="8960" t="7859" r="50496"/>
          <a:stretch/>
        </p:blipFill>
        <p:spPr>
          <a:xfrm>
            <a:off x="4118313" y="883675"/>
            <a:ext cx="3729146" cy="5296820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69" name="Google Shape;269;p25"/>
          <p:cNvPicPr preferRelativeResize="0"/>
          <p:nvPr/>
        </p:nvPicPr>
        <p:blipFill rotWithShape="1">
          <a:blip r:embed="rId7">
            <a:alphaModFix/>
          </a:blip>
          <a:srcRect l="9005" t="6115" r="50096" b="61077"/>
          <a:stretch/>
        </p:blipFill>
        <p:spPr>
          <a:xfrm>
            <a:off x="138075" y="4855224"/>
            <a:ext cx="3692851" cy="1884024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6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26"/>
          <p:cNvSpPr/>
          <p:nvPr/>
        </p:nvSpPr>
        <p:spPr>
          <a:xfrm>
            <a:off x="2302935" y="2337493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26"/>
          <p:cNvSpPr/>
          <p:nvPr/>
        </p:nvSpPr>
        <p:spPr>
          <a:xfrm rot="5400000">
            <a:off x="6850987" y="540916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26"/>
          <p:cNvSpPr/>
          <p:nvPr/>
        </p:nvSpPr>
        <p:spPr>
          <a:xfrm rot="-5400000">
            <a:off x="3918730" y="207428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8" name="Google Shape;278;p26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6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6"/>
          <p:cNvSpPr txBox="1"/>
          <p:nvPr/>
        </p:nvSpPr>
        <p:spPr>
          <a:xfrm>
            <a:off x="1743288" y="174000"/>
            <a:ext cx="8705400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4000" b="1">
                <a:solidFill>
                  <a:srgbClr val="CC0000"/>
                </a:solidFill>
              </a:rPr>
              <a:t>ВОРОВСТВО</a:t>
            </a:r>
            <a:endParaRPr sz="4000" b="1">
              <a:solidFill>
                <a:srgbClr val="CC0000"/>
              </a:solidFill>
            </a:endParaRPr>
          </a:p>
        </p:txBody>
      </p:sp>
      <p:pic>
        <p:nvPicPr>
          <p:cNvPr id="281" name="Google Shape;281;p26" descr="аа3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44700" y="1758975"/>
            <a:ext cx="5239200" cy="373985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6"/>
          <p:cNvSpPr/>
          <p:nvPr/>
        </p:nvSpPr>
        <p:spPr>
          <a:xfrm>
            <a:off x="1387896" y="1892512"/>
            <a:ext cx="4500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/>
              <a:t>98% ЛЮДЕЙ - ЧЕСТНЫЕ</a:t>
            </a:r>
            <a:r>
              <a:rPr lang="ru-RU" sz="2400" b="1">
                <a:solidFill>
                  <a:srgbClr val="D60430"/>
                </a:solidFill>
              </a:rPr>
              <a:t> </a:t>
            </a:r>
            <a:endParaRPr sz="2400" b="1">
              <a:solidFill>
                <a:srgbClr val="D60430"/>
              </a:solidFill>
            </a:endParaRPr>
          </a:p>
        </p:txBody>
      </p:sp>
      <p:sp>
        <p:nvSpPr>
          <p:cNvPr id="283" name="Google Shape;283;p26"/>
          <p:cNvSpPr/>
          <p:nvPr/>
        </p:nvSpPr>
        <p:spPr>
          <a:xfrm>
            <a:off x="1308425" y="2668625"/>
            <a:ext cx="4647300" cy="27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</a:rPr>
              <a:t>«Всё происходит наилучшим образом сообразно реальной нравственности и этике всех участников процесса». </a:t>
            </a:r>
            <a:endParaRPr sz="18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</a:rPr>
              <a:t>Подобное – притягивает подобное. </a:t>
            </a:r>
            <a:endParaRPr sz="18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</a:rPr>
              <a:t>Коллектив с одинаковой нравственностью и этикой работает очень долго.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7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27"/>
          <p:cNvSpPr/>
          <p:nvPr/>
        </p:nvSpPr>
        <p:spPr>
          <a:xfrm>
            <a:off x="2302935" y="2337493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27"/>
          <p:cNvSpPr/>
          <p:nvPr/>
        </p:nvSpPr>
        <p:spPr>
          <a:xfrm rot="5400000">
            <a:off x="6850987" y="540916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27"/>
          <p:cNvSpPr/>
          <p:nvPr/>
        </p:nvSpPr>
        <p:spPr>
          <a:xfrm rot="-5400000">
            <a:off x="3918730" y="207428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2" name="Google Shape;292;p27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7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31725" y="3564850"/>
            <a:ext cx="2984100" cy="29841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95" name="Google Shape;295;p27"/>
          <p:cNvGraphicFramePr/>
          <p:nvPr/>
        </p:nvGraphicFramePr>
        <p:xfrm>
          <a:off x="1537900" y="682450"/>
          <a:ext cx="7907825" cy="2571100"/>
        </p:xfrm>
        <a:graphic>
          <a:graphicData uri="http://schemas.openxmlformats.org/drawingml/2006/table">
            <a:tbl>
              <a:tblPr>
                <a:noFill/>
                <a:tableStyleId>{24FBBC6D-05D2-432B-B1BD-B6A6449D6C9C}</a:tableStyleId>
              </a:tblPr>
              <a:tblGrid>
                <a:gridCol w="5210675"/>
                <a:gridCol w="1549425"/>
                <a:gridCol w="1147725"/>
              </a:tblGrid>
              <a:tr h="359250">
                <a:tc gridSpan="3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/>
                        <a:t>МОТИВАЦИЯ И ДЕМОТИВАЦИЯ</a:t>
                      </a:r>
                      <a:endParaRPr sz="1200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43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4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/>
                        <a:t>Мотивация шеф-повара</a:t>
                      </a:r>
                      <a:endParaRPr sz="1200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200" i="1">
                          <a:solidFill>
                            <a:schemeClr val="dk1"/>
                          </a:solidFill>
                        </a:rPr>
                        <a:t>Распоряжение</a:t>
                      </a:r>
                      <a:endParaRPr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79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/>
                        <a:t>Демотивация работников кухни по результатам инвентаризации</a:t>
                      </a:r>
                      <a:endParaRPr sz="1200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200" i="1">
                          <a:solidFill>
                            <a:schemeClr val="dk1"/>
                          </a:solidFill>
                        </a:rPr>
                        <a:t>Распоряжение</a:t>
                      </a:r>
                      <a:endParaRPr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200" i="1">
                          <a:solidFill>
                            <a:schemeClr val="dk1"/>
                          </a:solidFill>
                        </a:rPr>
                        <a:t>Пример</a:t>
                      </a:r>
                      <a:endParaRPr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64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/>
                        <a:t>Мотивация поваров</a:t>
                      </a:r>
                      <a:endParaRPr sz="1200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200" i="1">
                          <a:solidFill>
                            <a:schemeClr val="dk1"/>
                          </a:solidFill>
                        </a:rPr>
                        <a:t>Распоряжение</a:t>
                      </a:r>
                      <a:endParaRPr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64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/>
                        <a:t>Мотивация администратор/</a:t>
                      </a:r>
                      <a:r>
                        <a:rPr lang="ru-RU" sz="1200">
                          <a:solidFill>
                            <a:schemeClr val="dk1"/>
                          </a:solidFill>
                        </a:rPr>
                        <a:t>управляющий</a:t>
                      </a:r>
                      <a:endParaRPr sz="1200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200" i="1">
                          <a:solidFill>
                            <a:schemeClr val="dk1"/>
                          </a:solidFill>
                        </a:rPr>
                        <a:t>Распоряжение</a:t>
                      </a:r>
                      <a:endParaRPr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200" i="1">
                          <a:solidFill>
                            <a:schemeClr val="dk1"/>
                          </a:solidFill>
                        </a:rPr>
                        <a:t>Пример</a:t>
                      </a:r>
                      <a:endParaRPr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64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/>
                        <a:t>Мотивация сотрудники общая</a:t>
                      </a:r>
                      <a:endParaRPr sz="1200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200" i="1">
                          <a:solidFill>
                            <a:schemeClr val="dk1"/>
                          </a:solidFill>
                        </a:rPr>
                        <a:t>Распоряжение</a:t>
                      </a:r>
                      <a:endParaRPr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200" i="1">
                          <a:solidFill>
                            <a:schemeClr val="dk1"/>
                          </a:solidFill>
                        </a:rPr>
                        <a:t>Пример</a:t>
                      </a:r>
                      <a:endParaRPr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647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/>
                        <a:t>Лучший сотрудник</a:t>
                      </a:r>
                      <a:endParaRPr sz="1200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200" i="1">
                          <a:solidFill>
                            <a:schemeClr val="dk1"/>
                          </a:solidFill>
                        </a:rPr>
                        <a:t>Распоряжение</a:t>
                      </a:r>
                      <a:endParaRPr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296" name="Google Shape;296;p27"/>
          <p:cNvSpPr txBox="1"/>
          <p:nvPr/>
        </p:nvSpPr>
        <p:spPr>
          <a:xfrm>
            <a:off x="1579450" y="4186075"/>
            <a:ext cx="7194900" cy="15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CC0000"/>
                </a:solidFill>
              </a:rPr>
              <a:t>По данной ссылке можно скачать 9 приказов, алгоритмов, примеров таблиц. </a:t>
            </a:r>
            <a:endParaRPr sz="24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CC0000"/>
                </a:solidFill>
              </a:rPr>
              <a:t>Можете скачать, адаптировать под свое заведение и пользоваться!</a:t>
            </a:r>
            <a:endParaRPr sz="2400" b="1"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8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28"/>
          <p:cNvSpPr/>
          <p:nvPr/>
        </p:nvSpPr>
        <p:spPr>
          <a:xfrm>
            <a:off x="2302935" y="2337493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28"/>
          <p:cNvSpPr/>
          <p:nvPr/>
        </p:nvSpPr>
        <p:spPr>
          <a:xfrm rot="5400000">
            <a:off x="6850987" y="579016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28"/>
          <p:cNvSpPr/>
          <p:nvPr/>
        </p:nvSpPr>
        <p:spPr>
          <a:xfrm rot="-5400000">
            <a:off x="3918730" y="207428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5" name="Google Shape;305;p28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8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8"/>
          <p:cNvSpPr txBox="1"/>
          <p:nvPr/>
        </p:nvSpPr>
        <p:spPr>
          <a:xfrm>
            <a:off x="1329250" y="174000"/>
            <a:ext cx="9841200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4000" b="1">
                <a:solidFill>
                  <a:srgbClr val="CC0000"/>
                </a:solidFill>
              </a:rPr>
              <a:t>МОТИВАЦИЯ ШЕФ-ПОВАРА (пример)</a:t>
            </a:r>
            <a:endParaRPr sz="4000" b="1">
              <a:solidFill>
                <a:srgbClr val="CC0000"/>
              </a:solidFill>
            </a:endParaRPr>
          </a:p>
        </p:txBody>
      </p:sp>
      <p:pic>
        <p:nvPicPr>
          <p:cNvPr id="308" name="Google Shape;308;p28"/>
          <p:cNvPicPr preferRelativeResize="0"/>
          <p:nvPr/>
        </p:nvPicPr>
        <p:blipFill rotWithShape="1">
          <a:blip r:embed="rId5">
            <a:alphaModFix/>
          </a:blip>
          <a:srcRect l="34019" t="19155" r="36531" b="4619"/>
          <a:stretch/>
        </p:blipFill>
        <p:spPr>
          <a:xfrm>
            <a:off x="2250125" y="1548750"/>
            <a:ext cx="3416400" cy="4971500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09" name="Google Shape;309;p28"/>
          <p:cNvPicPr preferRelativeResize="0"/>
          <p:nvPr/>
        </p:nvPicPr>
        <p:blipFill rotWithShape="1">
          <a:blip r:embed="rId6">
            <a:alphaModFix/>
          </a:blip>
          <a:srcRect l="34547" t="18704" r="35615" b="4069"/>
          <a:stretch/>
        </p:blipFill>
        <p:spPr>
          <a:xfrm>
            <a:off x="6379800" y="1548750"/>
            <a:ext cx="3416400" cy="4971500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9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29"/>
          <p:cNvSpPr/>
          <p:nvPr/>
        </p:nvSpPr>
        <p:spPr>
          <a:xfrm>
            <a:off x="2302935" y="2337493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29"/>
          <p:cNvSpPr/>
          <p:nvPr/>
        </p:nvSpPr>
        <p:spPr>
          <a:xfrm rot="5400000">
            <a:off x="6850987" y="540916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29"/>
          <p:cNvSpPr/>
          <p:nvPr/>
        </p:nvSpPr>
        <p:spPr>
          <a:xfrm rot="-5400000">
            <a:off x="3918730" y="207428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8" name="Google Shape;318;p29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9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9"/>
          <p:cNvSpPr txBox="1"/>
          <p:nvPr/>
        </p:nvSpPr>
        <p:spPr>
          <a:xfrm>
            <a:off x="1261475" y="5855175"/>
            <a:ext cx="105942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CC0000"/>
                </a:solidFill>
              </a:rPr>
              <a:t>По данной ссылке можно скачать 9 примеров таблиц. </a:t>
            </a:r>
            <a:endParaRPr sz="24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CC0000"/>
                </a:solidFill>
              </a:rPr>
              <a:t>Можете скачать, адаптировать под свое заведение и пользоваться!</a:t>
            </a:r>
            <a:endParaRPr sz="2400" b="1">
              <a:solidFill>
                <a:srgbClr val="CC0000"/>
              </a:solidFill>
            </a:endParaRPr>
          </a:p>
        </p:txBody>
      </p:sp>
      <p:pic>
        <p:nvPicPr>
          <p:cNvPr id="321" name="Google Shape;32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5500" y="3162176"/>
            <a:ext cx="2769228" cy="27692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22" name="Google Shape;322;p29"/>
          <p:cNvGraphicFramePr/>
          <p:nvPr/>
        </p:nvGraphicFramePr>
        <p:xfrm>
          <a:off x="1434925" y="336325"/>
          <a:ext cx="5276850" cy="2799588"/>
        </p:xfrm>
        <a:graphic>
          <a:graphicData uri="http://schemas.openxmlformats.org/drawingml/2006/table">
            <a:tbl>
              <a:tblPr>
                <a:noFill/>
                <a:tableStyleId>{24FBBC6D-05D2-432B-B1BD-B6A6449D6C9C}</a:tableStyleId>
              </a:tblPr>
              <a:tblGrid>
                <a:gridCol w="4324350"/>
                <a:gridCol w="952500"/>
              </a:tblGrid>
              <a:tr h="235975"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/>
                        <a:t>Чек Лист</a:t>
                      </a:r>
                      <a:endParaRPr sz="1200" b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43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22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Кассир</a:t>
                      </a:r>
                      <a:endParaRPr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Пример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722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Официант</a:t>
                      </a:r>
                      <a:endParaRPr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Пример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722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Администратор</a:t>
                      </a:r>
                      <a:endParaRPr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200" i="1">
                          <a:solidFill>
                            <a:schemeClr val="dk1"/>
                          </a:solidFill>
                        </a:rPr>
                        <a:t>Пример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722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Кондитер пекарь</a:t>
                      </a:r>
                      <a:endParaRPr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Пример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722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Повар холодного цеха</a:t>
                      </a:r>
                      <a:endParaRPr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200" i="1">
                          <a:solidFill>
                            <a:schemeClr val="dk1"/>
                          </a:solidFill>
                        </a:rPr>
                        <a:t>Пример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722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Повар горячего цеха</a:t>
                      </a:r>
                      <a:endParaRPr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200" i="1">
                          <a:solidFill>
                            <a:schemeClr val="dk1"/>
                          </a:solidFill>
                        </a:rPr>
                        <a:t>Пример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722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Мойщица</a:t>
                      </a:r>
                      <a:endParaRPr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Пример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722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Бармен</a:t>
                      </a:r>
                      <a:endParaRPr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Пример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722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Чек лист РОСПОТРЕБНАДЗОР</a:t>
                      </a:r>
                      <a:endParaRPr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Пример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pic>
        <p:nvPicPr>
          <p:cNvPr id="323" name="Google Shape;323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13200" y="446700"/>
            <a:ext cx="5276850" cy="4757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0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30"/>
          <p:cNvSpPr/>
          <p:nvPr/>
        </p:nvSpPr>
        <p:spPr>
          <a:xfrm>
            <a:off x="2302935" y="2337493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30"/>
          <p:cNvSpPr/>
          <p:nvPr/>
        </p:nvSpPr>
        <p:spPr>
          <a:xfrm rot="5400000">
            <a:off x="6850987" y="540916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30"/>
          <p:cNvSpPr/>
          <p:nvPr/>
        </p:nvSpPr>
        <p:spPr>
          <a:xfrm rot="-5400000">
            <a:off x="3918730" y="207428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2" name="Google Shape;332;p30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0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0"/>
          <p:cNvSpPr txBox="1"/>
          <p:nvPr/>
        </p:nvSpPr>
        <p:spPr>
          <a:xfrm>
            <a:off x="1329250" y="174000"/>
            <a:ext cx="9841200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4000" b="1">
                <a:solidFill>
                  <a:srgbClr val="CC0000"/>
                </a:solidFill>
              </a:rPr>
              <a:t>ЧЛ КАССИР (пример)</a:t>
            </a:r>
            <a:endParaRPr sz="4000" b="1">
              <a:solidFill>
                <a:srgbClr val="CC0000"/>
              </a:solidFill>
            </a:endParaRPr>
          </a:p>
        </p:txBody>
      </p:sp>
      <p:pic>
        <p:nvPicPr>
          <p:cNvPr id="335" name="Google Shape;335;p30"/>
          <p:cNvPicPr preferRelativeResize="0"/>
          <p:nvPr/>
        </p:nvPicPr>
        <p:blipFill rotWithShape="1">
          <a:blip r:embed="rId5">
            <a:alphaModFix/>
          </a:blip>
          <a:srcRect l="3691" t="29767" r="3793" b="11485"/>
          <a:stretch/>
        </p:blipFill>
        <p:spPr>
          <a:xfrm>
            <a:off x="1329250" y="1473675"/>
            <a:ext cx="9907550" cy="353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19500" y="3937850"/>
            <a:ext cx="2843899" cy="284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1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31"/>
          <p:cNvSpPr/>
          <p:nvPr/>
        </p:nvSpPr>
        <p:spPr>
          <a:xfrm>
            <a:off x="2302935" y="2337493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31"/>
          <p:cNvSpPr/>
          <p:nvPr/>
        </p:nvSpPr>
        <p:spPr>
          <a:xfrm rot="5400000">
            <a:off x="6850987" y="540916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31"/>
          <p:cNvSpPr/>
          <p:nvPr/>
        </p:nvSpPr>
        <p:spPr>
          <a:xfrm rot="-5400000">
            <a:off x="3918730" y="207428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5" name="Google Shape;345;p31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1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1"/>
          <p:cNvSpPr txBox="1"/>
          <p:nvPr/>
        </p:nvSpPr>
        <p:spPr>
          <a:xfrm>
            <a:off x="1449000" y="1035600"/>
            <a:ext cx="107430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highlight>
                  <a:srgbClr val="FFFFFF"/>
                </a:highlight>
              </a:rPr>
              <a:t>Научный метод, позволяющий сочетать продукты исходя из молекулярной схожести их ароматов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9" name="Google Shape;349;p31"/>
          <p:cNvSpPr txBox="1"/>
          <p:nvPr/>
        </p:nvSpPr>
        <p:spPr>
          <a:xfrm>
            <a:off x="1626300" y="123175"/>
            <a:ext cx="92820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4000" b="1">
                <a:solidFill>
                  <a:srgbClr val="CC0000"/>
                </a:solidFill>
                <a:highlight>
                  <a:srgbClr val="FFFFFF"/>
                </a:highlight>
              </a:rPr>
              <a:t>ФУДПЕЙРИНГ </a:t>
            </a:r>
            <a:endParaRPr sz="4000" b="1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31"/>
          <p:cNvSpPr txBox="1"/>
          <p:nvPr/>
        </p:nvSpPr>
        <p:spPr>
          <a:xfrm>
            <a:off x="1449000" y="1895863"/>
            <a:ext cx="4507800" cy="22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292929"/>
                </a:solidFill>
                <a:highlight>
                  <a:srgbClr val="FFFFFF"/>
                </a:highlight>
              </a:rPr>
              <a:t>Кофейная </a:t>
            </a:r>
            <a:r>
              <a:rPr lang="ru-RU" sz="1800" b="1">
                <a:solidFill>
                  <a:srgbClr val="292929"/>
                </a:solidFill>
                <a:highlight>
                  <a:srgbClr val="FFFFFF"/>
                </a:highlight>
              </a:rPr>
              <a:t>миксология </a:t>
            </a:r>
            <a:r>
              <a:rPr lang="ru-RU" sz="1800">
                <a:solidFill>
                  <a:srgbClr val="292929"/>
                </a:solidFill>
                <a:highlight>
                  <a:srgbClr val="FFFFFF"/>
                </a:highlight>
              </a:rPr>
              <a:t>возводит в центр вкуса именно кофе. </a:t>
            </a:r>
            <a:endParaRPr sz="1800">
              <a:solidFill>
                <a:srgbClr val="292929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292929"/>
                </a:solidFill>
                <a:highlight>
                  <a:srgbClr val="FFFFFF"/>
                </a:highlight>
              </a:rPr>
              <a:t>Кофе - это не часть коктейля, а </a:t>
            </a:r>
            <a:r>
              <a:rPr lang="ru-RU" sz="1800" b="1">
                <a:solidFill>
                  <a:srgbClr val="292929"/>
                </a:solidFill>
                <a:highlight>
                  <a:srgbClr val="FFFFFF"/>
                </a:highlight>
              </a:rPr>
              <a:t>основа</a:t>
            </a:r>
            <a:r>
              <a:rPr lang="ru-RU" sz="1800">
                <a:solidFill>
                  <a:srgbClr val="292929"/>
                </a:solidFill>
                <a:highlight>
                  <a:srgbClr val="FFFFFF"/>
                </a:highlight>
              </a:rPr>
              <a:t>: он может играть различными нотами, которые бариста подчеркивают дополнительными ингредиентами или оформлением напитка</a:t>
            </a:r>
            <a:endParaRPr sz="1800"/>
          </a:p>
        </p:txBody>
      </p:sp>
      <p:pic>
        <p:nvPicPr>
          <p:cNvPr id="351" name="Google Shape;351;p31"/>
          <p:cNvPicPr preferRelativeResize="0"/>
          <p:nvPr/>
        </p:nvPicPr>
        <p:blipFill rotWithShape="1">
          <a:blip r:embed="rId5">
            <a:alphaModFix/>
          </a:blip>
          <a:srcRect l="6568" t="6322" b="2578"/>
          <a:stretch/>
        </p:blipFill>
        <p:spPr>
          <a:xfrm>
            <a:off x="6129750" y="1948013"/>
            <a:ext cx="3034500" cy="41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1"/>
          <p:cNvPicPr preferRelativeResize="0"/>
          <p:nvPr/>
        </p:nvPicPr>
        <p:blipFill rotWithShape="1">
          <a:blip r:embed="rId6">
            <a:alphaModFix/>
          </a:blip>
          <a:srcRect l="18143" t="29130" r="8933" b="8236"/>
          <a:stretch/>
        </p:blipFill>
        <p:spPr>
          <a:xfrm>
            <a:off x="8691250" y="2309176"/>
            <a:ext cx="3500750" cy="45592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3" name="Google Shape;353;p31"/>
          <p:cNvGrpSpPr/>
          <p:nvPr/>
        </p:nvGrpSpPr>
        <p:grpSpPr>
          <a:xfrm>
            <a:off x="1352275" y="4361325"/>
            <a:ext cx="4670700" cy="2474100"/>
            <a:chOff x="1352275" y="4361325"/>
            <a:chExt cx="4670700" cy="2474100"/>
          </a:xfrm>
        </p:grpSpPr>
        <p:sp>
          <p:nvSpPr>
            <p:cNvPr id="354" name="Google Shape;354;p31"/>
            <p:cNvSpPr/>
            <p:nvPr/>
          </p:nvSpPr>
          <p:spPr>
            <a:xfrm>
              <a:off x="1352275" y="4361325"/>
              <a:ext cx="4670700" cy="2474100"/>
            </a:xfrm>
            <a:prstGeom prst="foldedCorner">
              <a:avLst>
                <a:gd name="adj" fmla="val 16667"/>
              </a:avLst>
            </a:prstGeom>
            <a:gradFill>
              <a:gsLst>
                <a:gs pos="0">
                  <a:srgbClr val="FFF6DB"/>
                </a:gs>
                <a:gs pos="100000">
                  <a:srgbClr val="FAD25C"/>
                </a:gs>
              </a:gsLst>
              <a:lin ang="5400012" scaled="0"/>
            </a:gra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1"/>
            <p:cNvSpPr txBox="1"/>
            <p:nvPr/>
          </p:nvSpPr>
          <p:spPr>
            <a:xfrm>
              <a:off x="1352275" y="4432525"/>
              <a:ext cx="4670700" cy="213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b="1">
                  <a:solidFill>
                    <a:srgbClr val="190802"/>
                  </a:solidFill>
                </a:rPr>
                <a:t>Историческая справка</a:t>
              </a:r>
              <a:endParaRPr b="1">
                <a:solidFill>
                  <a:srgbClr val="190802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>
                  <a:solidFill>
                    <a:srgbClr val="190802"/>
                  </a:solidFill>
                </a:rPr>
                <a:t>Сам термин «фудпейринг» придумали шеф-повар The Fat Duck Хестон Блюменталь и Француа Бенц, создав первую идеальную пару – икру и белый шоколад, обнаружив, что у этих продуктов идентичные вкусоароматические основы.  С тех пор фудпейринг стал темой для большого количества научных работ, и многие выдающиеся шефы заказывают сложные и дорогостоящие исследования, чтобы создать свое идеальное блюдо.</a:t>
              </a: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53" y="-2555"/>
            <a:ext cx="12194114" cy="686310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/>
          <p:cNvSpPr/>
          <p:nvPr/>
        </p:nvSpPr>
        <p:spPr>
          <a:xfrm>
            <a:off x="2302935" y="2337493"/>
            <a:ext cx="1165013" cy="5344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/>
          <p:nvPr/>
        </p:nvSpPr>
        <p:spPr>
          <a:xfrm rot="5400000">
            <a:off x="6850880" y="5409172"/>
            <a:ext cx="1165013" cy="5344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4"/>
          <p:cNvSpPr/>
          <p:nvPr/>
        </p:nvSpPr>
        <p:spPr>
          <a:xfrm rot="-5400000">
            <a:off x="3918723" y="2074179"/>
            <a:ext cx="1165013" cy="5344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4"/>
          <p:cNvSpPr txBox="1"/>
          <p:nvPr/>
        </p:nvSpPr>
        <p:spPr>
          <a:xfrm>
            <a:off x="1818475" y="2040950"/>
            <a:ext cx="69024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4"/>
          <p:cNvSpPr/>
          <p:nvPr/>
        </p:nvSpPr>
        <p:spPr>
          <a:xfrm>
            <a:off x="5646550" y="2391275"/>
            <a:ext cx="5339100" cy="38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0828"/>
              </a:buClr>
              <a:buSzPts val="4000"/>
              <a:buFont typeface="Helvetica Neue"/>
              <a:buNone/>
            </a:pPr>
            <a:r>
              <a:rPr lang="ru-RU" sz="4000" b="1" i="0" u="none" strike="noStrike" cap="none">
                <a:solidFill>
                  <a:srgbClr val="CC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Аудитор, бизнес-аналитик, </a:t>
            </a:r>
            <a:endParaRPr sz="4000" b="1" i="0" u="none" strike="noStrike" cap="none">
              <a:solidFill>
                <a:srgbClr val="CC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0828"/>
              </a:buClr>
              <a:buSzPts val="4000"/>
              <a:buFont typeface="Helvetica Neue"/>
              <a:buNone/>
            </a:pPr>
            <a:r>
              <a:rPr lang="ru-RU" sz="4000" b="1" i="0" u="none" strike="noStrike" cap="none">
                <a:solidFill>
                  <a:srgbClr val="CC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коуч и эксперт в сегменте HoReCa, автор серии книг по экономике</a:t>
            </a:r>
            <a:endParaRPr sz="4000" b="1" i="0" u="none" strike="noStrike" cap="none">
              <a:solidFill>
                <a:srgbClr val="CC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2" name="Google Shape;102;p14"/>
          <p:cNvPicPr preferRelativeResize="0"/>
          <p:nvPr/>
        </p:nvPicPr>
        <p:blipFill rotWithShape="1">
          <a:blip r:embed="rId4">
            <a:alphaModFix/>
          </a:blip>
          <a:srcRect l="33948" t="12927" r="34168" b="8720"/>
          <a:stretch/>
        </p:blipFill>
        <p:spPr>
          <a:xfrm>
            <a:off x="1552425" y="1420175"/>
            <a:ext cx="3887199" cy="5370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2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32"/>
          <p:cNvSpPr/>
          <p:nvPr/>
        </p:nvSpPr>
        <p:spPr>
          <a:xfrm>
            <a:off x="2302935" y="2337493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32"/>
          <p:cNvSpPr/>
          <p:nvPr/>
        </p:nvSpPr>
        <p:spPr>
          <a:xfrm rot="5400000">
            <a:off x="6850987" y="540916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p32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2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2"/>
          <p:cNvSpPr txBox="1"/>
          <p:nvPr/>
        </p:nvSpPr>
        <p:spPr>
          <a:xfrm>
            <a:off x="1712600" y="48375"/>
            <a:ext cx="92820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4000" b="1">
                <a:solidFill>
                  <a:srgbClr val="CC0000"/>
                </a:solidFill>
                <a:highlight>
                  <a:srgbClr val="FFFFFF"/>
                </a:highlight>
              </a:rPr>
              <a:t>ФУДПЕЙРИНГ </a:t>
            </a:r>
            <a:endParaRPr sz="4000" b="1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32"/>
          <p:cNvSpPr txBox="1"/>
          <p:nvPr/>
        </p:nvSpPr>
        <p:spPr>
          <a:xfrm>
            <a:off x="6953850" y="2828425"/>
            <a:ext cx="5139600" cy="11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190802"/>
                </a:solidFill>
              </a:rPr>
              <a:t>В кофейном деле,  важен поиск идеального сочетания кофе и продукта, достичь которого можно, только </a:t>
            </a:r>
            <a:r>
              <a:rPr lang="ru-RU" sz="1800" b="1">
                <a:solidFill>
                  <a:srgbClr val="FF0000"/>
                </a:solidFill>
              </a:rPr>
              <a:t>ПОДОБРАВ КОМПЛЕМЕНТАРНЫЕ</a:t>
            </a:r>
            <a:r>
              <a:rPr lang="ru-RU" sz="1800" b="1">
                <a:solidFill>
                  <a:srgbClr val="190802"/>
                </a:solidFill>
              </a:rPr>
              <a:t> </a:t>
            </a:r>
            <a:r>
              <a:rPr lang="ru-RU" sz="1800">
                <a:solidFill>
                  <a:srgbClr val="190802"/>
                </a:solidFill>
              </a:rPr>
              <a:t>между собой </a:t>
            </a:r>
            <a:r>
              <a:rPr lang="ru-RU" sz="1800" b="1">
                <a:solidFill>
                  <a:srgbClr val="FF0000"/>
                </a:solidFill>
              </a:rPr>
              <a:t>ПРОДУКТЫ,</a:t>
            </a:r>
            <a:r>
              <a:rPr lang="ru-RU" sz="1800">
                <a:solidFill>
                  <a:srgbClr val="190802"/>
                </a:solidFill>
              </a:rPr>
              <a:t> дающие не только свой собственный вкус новому блюду, но и </a:t>
            </a:r>
            <a:r>
              <a:rPr lang="ru-RU" sz="1800" b="1">
                <a:solidFill>
                  <a:srgbClr val="FF0000"/>
                </a:solidFill>
              </a:rPr>
              <a:t>ПОДЧЕРКИВАЮЩИЕ  ВКУСЫ</a:t>
            </a:r>
            <a:r>
              <a:rPr lang="ru-RU" sz="1800">
                <a:solidFill>
                  <a:srgbClr val="190802"/>
                </a:solidFill>
              </a:rPr>
              <a:t> других компонентов.</a:t>
            </a:r>
            <a:endParaRPr sz="1800"/>
          </a:p>
        </p:txBody>
      </p:sp>
      <p:pic>
        <p:nvPicPr>
          <p:cNvPr id="368" name="Google Shape;36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88750" y="1297775"/>
            <a:ext cx="5527600" cy="5537651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2"/>
          <p:cNvSpPr txBox="1"/>
          <p:nvPr/>
        </p:nvSpPr>
        <p:spPr>
          <a:xfrm>
            <a:off x="7629500" y="1961900"/>
            <a:ext cx="3208200" cy="3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 b="1">
                <a:solidFill>
                  <a:srgbClr val="FF0000"/>
                </a:solidFill>
              </a:rPr>
              <a:t>НУЖЕН ЛИ ОН ВООБЩЕ? </a:t>
            </a:r>
            <a:endParaRPr sz="1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32"/>
          <p:cNvSpPr txBox="1"/>
          <p:nvPr/>
        </p:nvSpPr>
        <p:spPr>
          <a:xfrm>
            <a:off x="6816350" y="5443200"/>
            <a:ext cx="5139600" cy="12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190802"/>
                </a:solidFill>
              </a:rPr>
              <a:t>36 основных кофейных ароматов</a:t>
            </a:r>
            <a:r>
              <a:rPr lang="ru-RU" sz="1800">
                <a:solidFill>
                  <a:srgbClr val="190802"/>
                </a:solidFill>
              </a:rPr>
              <a:t>, от цветочного до химического, от овощного до табачного, должен знать наизусть любой  бариста!</a:t>
            </a:r>
            <a:endParaRPr sz="1800">
              <a:solidFill>
                <a:srgbClr val="190802"/>
              </a:solidFill>
            </a:endParaRPr>
          </a:p>
        </p:txBody>
      </p:sp>
      <p:sp>
        <p:nvSpPr>
          <p:cNvPr id="371" name="Google Shape;371;p32"/>
          <p:cNvSpPr txBox="1"/>
          <p:nvPr/>
        </p:nvSpPr>
        <p:spPr>
          <a:xfrm>
            <a:off x="2124100" y="714200"/>
            <a:ext cx="8313600" cy="3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/>
              <a:t>А ЧТО ПРОИСХОДИТ С ФУДПЕЙРИНГОМ В КОФЕЙНОЙ ИНДУСТРИИ?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32"/>
          <p:cNvSpPr txBox="1"/>
          <p:nvPr/>
        </p:nvSpPr>
        <p:spPr>
          <a:xfrm>
            <a:off x="7108250" y="1549713"/>
            <a:ext cx="42507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FF0000"/>
                </a:solidFill>
              </a:rPr>
              <a:t>ДАВАЙТЕ РАЗБИРАТЬСЯ ВМЕСТЕ!</a:t>
            </a:r>
            <a:endParaRPr sz="1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3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33"/>
          <p:cNvSpPr/>
          <p:nvPr/>
        </p:nvSpPr>
        <p:spPr>
          <a:xfrm>
            <a:off x="2302935" y="2337493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33"/>
          <p:cNvSpPr/>
          <p:nvPr/>
        </p:nvSpPr>
        <p:spPr>
          <a:xfrm rot="5400000">
            <a:off x="6850987" y="540916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0" name="Google Shape;380;p33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3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33"/>
          <p:cNvSpPr txBox="1"/>
          <p:nvPr/>
        </p:nvSpPr>
        <p:spPr>
          <a:xfrm>
            <a:off x="1712600" y="48375"/>
            <a:ext cx="92820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4000" b="1">
                <a:solidFill>
                  <a:srgbClr val="CC0000"/>
                </a:solidFill>
                <a:highlight>
                  <a:srgbClr val="FFFFFF"/>
                </a:highlight>
              </a:rPr>
              <a:t>ФУДПЕЙРИНГ </a:t>
            </a:r>
            <a:endParaRPr sz="4000" b="1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33"/>
          <p:cNvSpPr txBox="1"/>
          <p:nvPr/>
        </p:nvSpPr>
        <p:spPr>
          <a:xfrm>
            <a:off x="1378425" y="812675"/>
            <a:ext cx="5975400" cy="16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190802"/>
                </a:solidFill>
              </a:rPr>
              <a:t>Кофейщики разделили ароматы кофе на 5 основных групп: </a:t>
            </a:r>
            <a:endParaRPr sz="1600">
              <a:solidFill>
                <a:srgbClr val="19080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190802"/>
                </a:solidFill>
              </a:rPr>
              <a:t>- цветы;</a:t>
            </a:r>
            <a:endParaRPr sz="1600">
              <a:solidFill>
                <a:srgbClr val="19080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190802"/>
                </a:solidFill>
              </a:rPr>
              <a:t>- красные ягоды (более кислые);</a:t>
            </a:r>
            <a:endParaRPr sz="1600">
              <a:solidFill>
                <a:srgbClr val="19080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190802"/>
                </a:solidFill>
              </a:rPr>
              <a:t>- черные ягоды (более сладкие);</a:t>
            </a:r>
            <a:endParaRPr sz="1600">
              <a:solidFill>
                <a:srgbClr val="19080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190802"/>
                </a:solidFill>
              </a:rPr>
              <a:t>- карамель и шоколад; </a:t>
            </a:r>
            <a:endParaRPr sz="1600">
              <a:solidFill>
                <a:srgbClr val="19080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190802"/>
                </a:solidFill>
              </a:rPr>
              <a:t>- мясо и рыба.</a:t>
            </a:r>
            <a:endParaRPr sz="1600"/>
          </a:p>
        </p:txBody>
      </p:sp>
      <p:sp>
        <p:nvSpPr>
          <p:cNvPr id="384" name="Google Shape;384;p33"/>
          <p:cNvSpPr txBox="1"/>
          <p:nvPr/>
        </p:nvSpPr>
        <p:spPr>
          <a:xfrm>
            <a:off x="2302925" y="2671013"/>
            <a:ext cx="5566200" cy="8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190802"/>
                </a:solidFill>
              </a:rPr>
              <a:t>В данный момент мы говорим исключительно о черном кофе, так как кофе с молоком является законченным продуктом, не требующим дополнительных десертов.</a:t>
            </a:r>
            <a:endParaRPr sz="1600">
              <a:solidFill>
                <a:srgbClr val="190802"/>
              </a:solidFill>
            </a:endParaRPr>
          </a:p>
        </p:txBody>
      </p:sp>
      <p:pic>
        <p:nvPicPr>
          <p:cNvPr id="385" name="Google Shape;38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35775" y="932975"/>
            <a:ext cx="3827249" cy="323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66750" y="3736150"/>
            <a:ext cx="4682775" cy="312185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33"/>
          <p:cNvSpPr/>
          <p:nvPr/>
        </p:nvSpPr>
        <p:spPr>
          <a:xfrm>
            <a:off x="5946300" y="4308275"/>
            <a:ext cx="6056400" cy="2474100"/>
          </a:xfrm>
          <a:prstGeom prst="foldedCorner">
            <a:avLst>
              <a:gd name="adj" fmla="val 16667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3"/>
          <p:cNvSpPr txBox="1"/>
          <p:nvPr/>
        </p:nvSpPr>
        <p:spPr>
          <a:xfrm>
            <a:off x="6008575" y="4308275"/>
            <a:ext cx="6142800" cy="22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190802"/>
                </a:solidFill>
              </a:rPr>
              <a:t>Мытая </a:t>
            </a:r>
            <a:r>
              <a:rPr lang="ru-RU" sz="1600" b="1">
                <a:solidFill>
                  <a:srgbClr val="FF0000"/>
                </a:solidFill>
              </a:rPr>
              <a:t>Эфиопия Бокасса Сидамо Геджеба</a:t>
            </a:r>
            <a:r>
              <a:rPr lang="ru-RU" sz="1600">
                <a:solidFill>
                  <a:srgbClr val="FF0000"/>
                </a:solidFill>
              </a:rPr>
              <a:t>:</a:t>
            </a:r>
            <a:endParaRPr sz="16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rgbClr val="190802"/>
                </a:solidFill>
              </a:rPr>
              <a:t>В аромате</a:t>
            </a:r>
            <a:r>
              <a:rPr lang="ru-RU" sz="1600">
                <a:solidFill>
                  <a:srgbClr val="190802"/>
                </a:solidFill>
              </a:rPr>
              <a:t> – жасмин, черный чай, мед, клубника</a:t>
            </a:r>
            <a:endParaRPr sz="1600">
              <a:solidFill>
                <a:srgbClr val="19080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rgbClr val="190802"/>
                </a:solidFill>
              </a:rPr>
              <a:t>Вкус </a:t>
            </a:r>
            <a:r>
              <a:rPr lang="ru-RU" sz="1600">
                <a:solidFill>
                  <a:srgbClr val="190802"/>
                </a:solidFill>
              </a:rPr>
              <a:t> – карамель, лимон, черный чай, клубника</a:t>
            </a:r>
            <a:endParaRPr sz="1600">
              <a:solidFill>
                <a:srgbClr val="19080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rgbClr val="190802"/>
                </a:solidFill>
              </a:rPr>
              <a:t>Послевкусие </a:t>
            </a:r>
            <a:r>
              <a:rPr lang="ru-RU" sz="1600">
                <a:solidFill>
                  <a:srgbClr val="190802"/>
                </a:solidFill>
              </a:rPr>
              <a:t>– черный чай, бергамот</a:t>
            </a:r>
            <a:endParaRPr sz="1600">
              <a:solidFill>
                <a:srgbClr val="190802"/>
              </a:solidFill>
            </a:endParaRPr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600">
                <a:solidFill>
                  <a:srgbClr val="190802"/>
                </a:solidFill>
              </a:rPr>
              <a:t>Мед/карамель и клубника присутствуют и во вкусе, и в аромате кофе, поэтому сделаем акцент именно на них – раскроем эти вкусы еще больше с помощью десерта!</a:t>
            </a:r>
            <a:endParaRPr sz="1600">
              <a:solidFill>
                <a:srgbClr val="190802"/>
              </a:solidFill>
            </a:endParaRPr>
          </a:p>
          <a:p>
            <a:pPr marL="0" lvl="0" indent="0" algn="l" rtl="0"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600" b="1">
                <a:solidFill>
                  <a:srgbClr val="190802"/>
                </a:solidFill>
              </a:rPr>
              <a:t>Тарт клубника-базилик</a:t>
            </a:r>
            <a:endParaRPr sz="16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4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4" name="Google Shape;394;p34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4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34"/>
          <p:cNvSpPr txBox="1"/>
          <p:nvPr/>
        </p:nvSpPr>
        <p:spPr>
          <a:xfrm>
            <a:off x="1712600" y="48375"/>
            <a:ext cx="92820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4000" b="1">
                <a:solidFill>
                  <a:srgbClr val="CC0000"/>
                </a:solidFill>
                <a:highlight>
                  <a:srgbClr val="FFFFFF"/>
                </a:highlight>
              </a:rPr>
              <a:t>ФУДПЕЙРИНГ </a:t>
            </a:r>
            <a:endParaRPr sz="4000" b="1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34"/>
          <p:cNvSpPr txBox="1"/>
          <p:nvPr/>
        </p:nvSpPr>
        <p:spPr>
          <a:xfrm>
            <a:off x="1304100" y="1564750"/>
            <a:ext cx="7617000" cy="10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190802"/>
              </a:solidFill>
            </a:endParaRPr>
          </a:p>
        </p:txBody>
      </p:sp>
      <p:pic>
        <p:nvPicPr>
          <p:cNvPr id="398" name="Google Shape;398;p34"/>
          <p:cNvPicPr preferRelativeResize="0"/>
          <p:nvPr/>
        </p:nvPicPr>
        <p:blipFill rotWithShape="1">
          <a:blip r:embed="rId5">
            <a:alphaModFix/>
          </a:blip>
          <a:srcRect l="21226" t="5480" r="5828" b="22603"/>
          <a:stretch/>
        </p:blipFill>
        <p:spPr>
          <a:xfrm>
            <a:off x="5867400" y="3719200"/>
            <a:ext cx="5696201" cy="31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4"/>
          <p:cNvPicPr preferRelativeResize="0"/>
          <p:nvPr/>
        </p:nvPicPr>
        <p:blipFill rotWithShape="1">
          <a:blip r:embed="rId6">
            <a:alphaModFix/>
          </a:blip>
          <a:srcRect b="16534"/>
          <a:stretch/>
        </p:blipFill>
        <p:spPr>
          <a:xfrm>
            <a:off x="9552900" y="959475"/>
            <a:ext cx="2639099" cy="332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93100" y="3719200"/>
            <a:ext cx="4674299" cy="3116225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34"/>
          <p:cNvSpPr/>
          <p:nvPr/>
        </p:nvSpPr>
        <p:spPr>
          <a:xfrm>
            <a:off x="1407650" y="719900"/>
            <a:ext cx="7513500" cy="2838600"/>
          </a:xfrm>
          <a:prstGeom prst="foldedCorner">
            <a:avLst>
              <a:gd name="adj" fmla="val 16667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34"/>
          <p:cNvSpPr txBox="1"/>
          <p:nvPr/>
        </p:nvSpPr>
        <p:spPr>
          <a:xfrm>
            <a:off x="1407650" y="649600"/>
            <a:ext cx="7241400" cy="28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FF0000"/>
                </a:solidFill>
              </a:rPr>
              <a:t>Камерун Бойо Нони</a:t>
            </a:r>
            <a:r>
              <a:rPr lang="ru-RU">
                <a:solidFill>
                  <a:srgbClr val="190802"/>
                </a:solidFill>
              </a:rPr>
              <a:t>:</a:t>
            </a:r>
            <a:endParaRPr>
              <a:solidFill>
                <a:srgbClr val="19080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190802"/>
                </a:solidFill>
              </a:rPr>
              <a:t>В аромате</a:t>
            </a:r>
            <a:r>
              <a:rPr lang="ru-RU">
                <a:solidFill>
                  <a:srgbClr val="190802"/>
                </a:solidFill>
              </a:rPr>
              <a:t> – мед, жасмин, лист малины и ярко выраженная хлебная нота</a:t>
            </a:r>
            <a:endParaRPr>
              <a:solidFill>
                <a:srgbClr val="19080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190802"/>
                </a:solidFill>
              </a:rPr>
              <a:t>Во вкусе</a:t>
            </a:r>
            <a:r>
              <a:rPr lang="ru-RU">
                <a:solidFill>
                  <a:srgbClr val="190802"/>
                </a:solidFill>
              </a:rPr>
              <a:t> – абрикос, сладкий цитрус и горький шоколад</a:t>
            </a:r>
            <a:endParaRPr>
              <a:solidFill>
                <a:srgbClr val="19080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190802"/>
                </a:solidFill>
              </a:rPr>
              <a:t>Послевкусие </a:t>
            </a:r>
            <a:r>
              <a:rPr lang="ru-RU">
                <a:solidFill>
                  <a:srgbClr val="190802"/>
                </a:solidFill>
              </a:rPr>
              <a:t>– пряное</a:t>
            </a:r>
            <a:endParaRPr>
              <a:solidFill>
                <a:srgbClr val="19080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19080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190802"/>
                </a:solidFill>
              </a:rPr>
              <a:t>На первый взгляд, ароматы и запахи совсем не совпадают, но это не так, нужно лишь внимательно в них вслушаться. </a:t>
            </a:r>
            <a:endParaRPr>
              <a:solidFill>
                <a:srgbClr val="19080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190802"/>
                </a:solidFill>
              </a:rPr>
              <a:t>Изысканный десерт, удивит ваших гостей и порадует не хуже отличного кофе.</a:t>
            </a:r>
            <a:endParaRPr>
              <a:solidFill>
                <a:srgbClr val="19080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190802"/>
                </a:solidFill>
              </a:rPr>
              <a:t>Медовый инжир под йогуртовым кремом</a:t>
            </a:r>
            <a:endParaRPr b="1" u="sng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190802"/>
                </a:solidFill>
              </a:rPr>
              <a:t>Также к этому кофе подойдет малиновый тарт или тарталетка с соленой карамелью и малиной.</a:t>
            </a:r>
            <a:endParaRPr>
              <a:solidFill>
                <a:srgbClr val="190802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5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35"/>
          <p:cNvSpPr/>
          <p:nvPr/>
        </p:nvSpPr>
        <p:spPr>
          <a:xfrm>
            <a:off x="2302935" y="2337493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35"/>
          <p:cNvSpPr/>
          <p:nvPr/>
        </p:nvSpPr>
        <p:spPr>
          <a:xfrm rot="5400000">
            <a:off x="6850987" y="540916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35"/>
          <p:cNvSpPr/>
          <p:nvPr/>
        </p:nvSpPr>
        <p:spPr>
          <a:xfrm rot="-5400000">
            <a:off x="3918730" y="207428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35"/>
          <p:cNvSpPr/>
          <p:nvPr/>
        </p:nvSpPr>
        <p:spPr>
          <a:xfrm>
            <a:off x="3051958" y="76163"/>
            <a:ext cx="6626400" cy="191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2" name="Google Shape;412;p35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35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35"/>
          <p:cNvSpPr txBox="1"/>
          <p:nvPr/>
        </p:nvSpPr>
        <p:spPr>
          <a:xfrm>
            <a:off x="1347675" y="1264275"/>
            <a:ext cx="6626400" cy="50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highlight>
                  <a:srgbClr val="FFFFFF"/>
                </a:highlight>
              </a:rPr>
              <a:t>С чего начать?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ru-RU" sz="1600" b="1">
                <a:solidFill>
                  <a:schemeClr val="dk1"/>
                </a:solidFill>
                <a:highlight>
                  <a:srgbClr val="FFFFFF"/>
                </a:highlight>
              </a:rPr>
              <a:t>Записывайте </a:t>
            </a:r>
            <a:r>
              <a:rPr lang="ru-RU" sz="1600">
                <a:solidFill>
                  <a:schemeClr val="dk1"/>
                </a:solidFill>
                <a:highlight>
                  <a:srgbClr val="FFFFFF"/>
                </a:highlight>
              </a:rPr>
              <a:t>в блокнот, абсолютно все </a:t>
            </a:r>
            <a:r>
              <a:rPr lang="ru-RU" sz="1600" b="1">
                <a:solidFill>
                  <a:schemeClr val="dk1"/>
                </a:solidFill>
                <a:highlight>
                  <a:srgbClr val="FFFFFF"/>
                </a:highlight>
              </a:rPr>
              <a:t>вкусовые сочетания</a:t>
            </a:r>
            <a:r>
              <a:rPr lang="ru-RU" sz="1600">
                <a:solidFill>
                  <a:schemeClr val="dk1"/>
                </a:solidFill>
                <a:highlight>
                  <a:srgbClr val="FFFFFF"/>
                </a:highlight>
              </a:rPr>
              <a:t>, которые пришли в голову и с которыми вам было бы интересно поработать.</a:t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ru-RU" sz="1600" b="1">
                <a:solidFill>
                  <a:schemeClr val="dk1"/>
                </a:solidFill>
                <a:highlight>
                  <a:srgbClr val="FFFFFF"/>
                </a:highlight>
              </a:rPr>
              <a:t>Развивайте творческие способности</a:t>
            </a:r>
            <a:r>
              <a:rPr lang="ru-RU" sz="1600">
                <a:solidFill>
                  <a:schemeClr val="dk1"/>
                </a:solidFill>
                <a:highlight>
                  <a:srgbClr val="FFFFFF"/>
                </a:highlight>
              </a:rPr>
              <a:t>: не бойтесь проявлять эмоции, читайте книги, ходите на выставки, работайте над собственной креативностью.</a:t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ru-RU" sz="1600" b="1">
                <a:solidFill>
                  <a:schemeClr val="dk1"/>
                </a:solidFill>
                <a:highlight>
                  <a:srgbClr val="FFFFFF"/>
                </a:highlight>
              </a:rPr>
              <a:t>Исследуйте новые</a:t>
            </a:r>
            <a:r>
              <a:rPr lang="ru-RU" sz="160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r>
              <a:rPr lang="ru-RU" sz="1600" b="1">
                <a:solidFill>
                  <a:schemeClr val="dk1"/>
                </a:solidFill>
                <a:highlight>
                  <a:srgbClr val="FFFFFF"/>
                </a:highlight>
              </a:rPr>
              <a:t>вкусовые сочетания</a:t>
            </a:r>
            <a:r>
              <a:rPr lang="ru-RU" sz="1600">
                <a:solidFill>
                  <a:schemeClr val="dk1"/>
                </a:solidFill>
                <a:highlight>
                  <a:srgbClr val="FFFFFF"/>
                </a:highlight>
              </a:rPr>
              <a:t>, пробуйте разные коктейли в барах, общайтесь с барменами, изучите кухни разных народов мира.</a:t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ru-RU" sz="1600" b="1">
                <a:solidFill>
                  <a:schemeClr val="dk1"/>
                </a:solidFill>
                <a:highlight>
                  <a:srgbClr val="FFFFFF"/>
                </a:highlight>
              </a:rPr>
              <a:t>Следите за мировыми тенденциями</a:t>
            </a:r>
            <a:r>
              <a:rPr lang="ru-RU" sz="1600">
                <a:solidFill>
                  <a:schemeClr val="dk1"/>
                </a:solidFill>
                <a:highlight>
                  <a:srgbClr val="FFFFFF"/>
                </a:highlight>
              </a:rPr>
              <a:t>. На каждом кофейном чемпионате рождается множество новых идей для авторского напитка.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35"/>
          <p:cNvSpPr txBox="1"/>
          <p:nvPr/>
        </p:nvSpPr>
        <p:spPr>
          <a:xfrm>
            <a:off x="1888350" y="22575"/>
            <a:ext cx="92820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4000" b="1">
                <a:solidFill>
                  <a:srgbClr val="CC0000"/>
                </a:solidFill>
                <a:highlight>
                  <a:srgbClr val="FFFFFF"/>
                </a:highlight>
              </a:rPr>
              <a:t>ФУДПЕЙРИНГ </a:t>
            </a:r>
            <a:endParaRPr sz="4000" b="1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6" name="Google Shape;41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48875" y="996633"/>
            <a:ext cx="3753875" cy="561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6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36"/>
          <p:cNvSpPr/>
          <p:nvPr/>
        </p:nvSpPr>
        <p:spPr>
          <a:xfrm>
            <a:off x="2302935" y="2337493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36"/>
          <p:cNvSpPr/>
          <p:nvPr/>
        </p:nvSpPr>
        <p:spPr>
          <a:xfrm rot="5400000">
            <a:off x="6850987" y="540916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36"/>
          <p:cNvSpPr/>
          <p:nvPr/>
        </p:nvSpPr>
        <p:spPr>
          <a:xfrm rot="-5400000">
            <a:off x="3918730" y="207428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36"/>
          <p:cNvSpPr/>
          <p:nvPr/>
        </p:nvSpPr>
        <p:spPr>
          <a:xfrm>
            <a:off x="3051958" y="76163"/>
            <a:ext cx="6626400" cy="191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6" name="Google Shape;426;p36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36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36"/>
          <p:cNvSpPr txBox="1"/>
          <p:nvPr/>
        </p:nvSpPr>
        <p:spPr>
          <a:xfrm>
            <a:off x="1712600" y="7250"/>
            <a:ext cx="92820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4000" b="1">
                <a:solidFill>
                  <a:srgbClr val="CC0000"/>
                </a:solidFill>
                <a:highlight>
                  <a:srgbClr val="FFFFFF"/>
                </a:highlight>
              </a:rPr>
              <a:t>ФУДПЕЙРИНГ </a:t>
            </a:r>
            <a:endParaRPr sz="4000" b="1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9" name="Google Shape;429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31300" y="1260950"/>
            <a:ext cx="5593451" cy="5597149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36"/>
          <p:cNvSpPr txBox="1"/>
          <p:nvPr/>
        </p:nvSpPr>
        <p:spPr>
          <a:xfrm>
            <a:off x="1358350" y="768225"/>
            <a:ext cx="6681300" cy="27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>
                <a:solidFill>
                  <a:schemeClr val="dk1"/>
                </a:solidFill>
                <a:highlight>
                  <a:srgbClr val="FFFFFF"/>
                </a:highlight>
              </a:rPr>
              <a:t>Самое главное!</a:t>
            </a:r>
            <a:endParaRPr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>
                <a:solidFill>
                  <a:schemeClr val="dk1"/>
                </a:solidFill>
                <a:highlight>
                  <a:srgbClr val="FFFFFF"/>
                </a:highlight>
              </a:rPr>
              <a:t>Авторский напиток - это возможностей для бариста проявить талант к творчеству и миксологии, изучить новую область знаний. </a:t>
            </a:r>
            <a:endParaRPr sz="18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>
                <a:solidFill>
                  <a:schemeClr val="dk1"/>
                </a:solidFill>
                <a:highlight>
                  <a:srgbClr val="FFFFFF"/>
                </a:highlight>
              </a:rPr>
              <a:t>За вкусным и красиво оформленным авторским напитком люди будут приезжать с другого конца города и с удовольствием рассказывать о нем друзьям и знакомым.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1" name="Google Shape;431;p36"/>
          <p:cNvGrpSpPr/>
          <p:nvPr/>
        </p:nvGrpSpPr>
        <p:grpSpPr>
          <a:xfrm>
            <a:off x="1174151" y="3986150"/>
            <a:ext cx="5378461" cy="2474100"/>
            <a:chOff x="1174175" y="3986150"/>
            <a:chExt cx="5520900" cy="2474100"/>
          </a:xfrm>
        </p:grpSpPr>
        <p:sp>
          <p:nvSpPr>
            <p:cNvPr id="432" name="Google Shape;432;p36"/>
            <p:cNvSpPr/>
            <p:nvPr/>
          </p:nvSpPr>
          <p:spPr>
            <a:xfrm>
              <a:off x="1174175" y="3986150"/>
              <a:ext cx="5520900" cy="2474100"/>
            </a:xfrm>
            <a:prstGeom prst="foldedCorner">
              <a:avLst>
                <a:gd name="adj" fmla="val 16667"/>
              </a:avLst>
            </a:prstGeom>
            <a:gradFill>
              <a:gsLst>
                <a:gs pos="0">
                  <a:srgbClr val="FFF6DB"/>
                </a:gs>
                <a:gs pos="100000">
                  <a:srgbClr val="FAD25C"/>
                </a:gs>
              </a:gsLst>
              <a:lin ang="5400012" scaled="0"/>
            </a:gra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6"/>
            <p:cNvSpPr txBox="1"/>
            <p:nvPr/>
          </p:nvSpPr>
          <p:spPr>
            <a:xfrm>
              <a:off x="1264325" y="4173175"/>
              <a:ext cx="5054400" cy="216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1">
                  <a:solidFill>
                    <a:srgbClr val="292929"/>
                  </a:solidFill>
                </a:rPr>
                <a:t>Кофейная миксология</a:t>
              </a:r>
              <a:r>
                <a:rPr lang="ru-RU" sz="1600">
                  <a:solidFill>
                    <a:srgbClr val="292929"/>
                  </a:solidFill>
                </a:rPr>
                <a:t> - направление в индустрии, которое возводит в центр вкуса именно кофе. </a:t>
              </a:r>
              <a:endParaRPr sz="1600">
                <a:solidFill>
                  <a:srgbClr val="292929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292929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rgbClr val="292929"/>
                  </a:solidFill>
                </a:rPr>
                <a:t>Кофе - это не часть коктейля, а основа: он может играть различными нотами, которые бариста подчеркивают дополнительными ингредиентами или оформлением напитка</a:t>
              </a:r>
              <a:endParaRPr sz="16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7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37"/>
          <p:cNvSpPr/>
          <p:nvPr/>
        </p:nvSpPr>
        <p:spPr>
          <a:xfrm>
            <a:off x="2302935" y="2337493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37"/>
          <p:cNvSpPr/>
          <p:nvPr/>
        </p:nvSpPr>
        <p:spPr>
          <a:xfrm rot="5400000">
            <a:off x="6850987" y="540916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37"/>
          <p:cNvSpPr/>
          <p:nvPr/>
        </p:nvSpPr>
        <p:spPr>
          <a:xfrm rot="-5400000">
            <a:off x="3918730" y="207428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2" name="Google Shape;442;p37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37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37"/>
          <p:cNvSpPr txBox="1"/>
          <p:nvPr/>
        </p:nvSpPr>
        <p:spPr>
          <a:xfrm>
            <a:off x="1567350" y="-1312"/>
            <a:ext cx="9057300" cy="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CC0000"/>
                </a:solidFill>
                <a:highlight>
                  <a:srgbClr val="FFFFFF"/>
                </a:highlight>
              </a:rPr>
              <a:t>ПРОДАЮЩЕЕ МЕНЮ В КОФЕЙНЕ </a:t>
            </a:r>
            <a:endParaRPr sz="4000" b="1">
              <a:solidFill>
                <a:srgbClr val="CC0000"/>
              </a:solidFill>
              <a:highlight>
                <a:srgbClr val="FFFFFF"/>
              </a:highlight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4000" b="1">
              <a:solidFill>
                <a:srgbClr val="CC0000"/>
              </a:solidFill>
              <a:highlight>
                <a:srgbClr val="FFFFFF"/>
              </a:highlight>
            </a:endParaRPr>
          </a:p>
        </p:txBody>
      </p:sp>
      <p:pic>
        <p:nvPicPr>
          <p:cNvPr id="445" name="Google Shape;445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4473" y="1097296"/>
            <a:ext cx="5663874" cy="374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23800" y="2055374"/>
            <a:ext cx="6768200" cy="478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8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38"/>
          <p:cNvSpPr/>
          <p:nvPr/>
        </p:nvSpPr>
        <p:spPr>
          <a:xfrm>
            <a:off x="2302935" y="2337493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38"/>
          <p:cNvSpPr/>
          <p:nvPr/>
        </p:nvSpPr>
        <p:spPr>
          <a:xfrm rot="5400000">
            <a:off x="6850987" y="540916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38"/>
          <p:cNvSpPr/>
          <p:nvPr/>
        </p:nvSpPr>
        <p:spPr>
          <a:xfrm rot="-5400000">
            <a:off x="3918730" y="207428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38"/>
          <p:cNvSpPr/>
          <p:nvPr/>
        </p:nvSpPr>
        <p:spPr>
          <a:xfrm>
            <a:off x="3051958" y="76163"/>
            <a:ext cx="6626400" cy="191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6" name="Google Shape;456;p38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38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17999" y="-12"/>
            <a:ext cx="4339024" cy="6578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11713" y="0"/>
            <a:ext cx="6578924" cy="6578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9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39"/>
          <p:cNvSpPr/>
          <p:nvPr/>
        </p:nvSpPr>
        <p:spPr>
          <a:xfrm>
            <a:off x="2302935" y="2337493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39"/>
          <p:cNvSpPr/>
          <p:nvPr/>
        </p:nvSpPr>
        <p:spPr>
          <a:xfrm rot="5400000">
            <a:off x="6850987" y="540916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39"/>
          <p:cNvSpPr/>
          <p:nvPr/>
        </p:nvSpPr>
        <p:spPr>
          <a:xfrm rot="-5400000">
            <a:off x="3918730" y="207428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8" name="Google Shape;468;p39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39"/>
          <p:cNvPicPr preferRelativeResize="0"/>
          <p:nvPr/>
        </p:nvPicPr>
        <p:blipFill rotWithShape="1">
          <a:blip r:embed="rId4">
            <a:alphaModFix/>
          </a:blip>
          <a:srcRect r="517" b="6393"/>
          <a:stretch/>
        </p:blipFill>
        <p:spPr>
          <a:xfrm>
            <a:off x="1283950" y="22575"/>
            <a:ext cx="10859768" cy="6812851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39"/>
          <p:cNvSpPr/>
          <p:nvPr/>
        </p:nvSpPr>
        <p:spPr>
          <a:xfrm>
            <a:off x="1283950" y="-12300"/>
            <a:ext cx="8743200" cy="97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800" b="1">
                <a:solidFill>
                  <a:srgbClr val="A80828"/>
                </a:solidFill>
              </a:rPr>
              <a:t>Хочешь СИСТЕМАТИЗИРОВАТЬ все БИЗНЕС ПРОЦЕССЫ по методу Аgile в кофейне? </a:t>
            </a:r>
            <a:endParaRPr sz="2800">
              <a:solidFill>
                <a:srgbClr val="A808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1" name="Google Shape;471;p39"/>
          <p:cNvGrpSpPr/>
          <p:nvPr/>
        </p:nvGrpSpPr>
        <p:grpSpPr>
          <a:xfrm>
            <a:off x="7002800" y="865800"/>
            <a:ext cx="5087074" cy="1675512"/>
            <a:chOff x="6083275" y="1035600"/>
            <a:chExt cx="5087074" cy="1675512"/>
          </a:xfrm>
        </p:grpSpPr>
        <p:pic>
          <p:nvPicPr>
            <p:cNvPr id="472" name="Google Shape;472;p3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083275" y="1035600"/>
              <a:ext cx="4147675" cy="167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3" name="Google Shape;473;p39"/>
            <p:cNvPicPr preferRelativeResize="0"/>
            <p:nvPr/>
          </p:nvPicPr>
          <p:blipFill rotWithShape="1">
            <a:blip r:embed="rId6">
              <a:alphaModFix/>
            </a:blip>
            <a:srcRect l="60858" r="3783"/>
            <a:stretch/>
          </p:blipFill>
          <p:spPr>
            <a:xfrm rot="941570">
              <a:off x="10092653" y="1527888"/>
              <a:ext cx="950042" cy="10747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4" name="Google Shape;474;p39"/>
          <p:cNvSpPr/>
          <p:nvPr/>
        </p:nvSpPr>
        <p:spPr>
          <a:xfrm>
            <a:off x="4928250" y="3036550"/>
            <a:ext cx="7120800" cy="3703200"/>
          </a:xfrm>
          <a:prstGeom prst="foldedCorner">
            <a:avLst>
              <a:gd name="adj" fmla="val 16667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39"/>
          <p:cNvSpPr txBox="1"/>
          <p:nvPr/>
        </p:nvSpPr>
        <p:spPr>
          <a:xfrm>
            <a:off x="5182800" y="3109450"/>
            <a:ext cx="66117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 i="1"/>
              <a:t>Шаг 1-й </a:t>
            </a:r>
            <a:endParaRPr sz="1500" b="1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/>
              <a:t>Заплати </a:t>
            </a:r>
            <a:r>
              <a:rPr lang="ru-RU" sz="1500" b="1">
                <a:solidFill>
                  <a:srgbClr val="CC0000"/>
                </a:solidFill>
              </a:rPr>
              <a:t>месячную зарплату</a:t>
            </a:r>
            <a:r>
              <a:rPr lang="ru-RU" sz="1500"/>
              <a:t> своего сотрудника и получи возможность </a:t>
            </a:r>
            <a:r>
              <a:rPr lang="ru-RU" sz="1500" b="1">
                <a:solidFill>
                  <a:srgbClr val="A80828"/>
                </a:solidFill>
              </a:rPr>
              <a:t>увеличения выручки на 20-25%!!!</a:t>
            </a:r>
            <a:endParaRPr sz="1500" b="1">
              <a:solidFill>
                <a:srgbClr val="A80828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 i="1"/>
              <a:t>Шаг 2-й </a:t>
            </a:r>
            <a:endParaRPr sz="1500" b="1" i="1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/>
              <a:t>Активируй программу, </a:t>
            </a:r>
            <a:r>
              <a:rPr lang="ru-RU" sz="1500" b="1">
                <a:solidFill>
                  <a:srgbClr val="CC0000"/>
                </a:solidFill>
              </a:rPr>
              <a:t>заполни анкету</a:t>
            </a:r>
            <a:r>
              <a:rPr lang="ru-RU" sz="1500"/>
              <a:t> по QR-код коду на сайте.</a:t>
            </a:r>
            <a:endParaRPr sz="15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 i="1"/>
              <a:t>Шаг 3-й</a:t>
            </a:r>
            <a:r>
              <a:rPr lang="ru-RU" sz="1500" i="1"/>
              <a:t> </a:t>
            </a:r>
            <a:endParaRPr sz="1500" i="1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/>
              <a:t>Получи последнюю отредактированную версию </a:t>
            </a:r>
            <a:r>
              <a:rPr lang="ru-RU" sz="1500" b="1">
                <a:solidFill>
                  <a:srgbClr val="CC0000"/>
                </a:solidFill>
              </a:rPr>
              <a:t>документооборота и консультацию специалиста</a:t>
            </a:r>
            <a:r>
              <a:rPr lang="ru-RU" sz="1500"/>
              <a:t> (более 180-ти документов)</a:t>
            </a:r>
            <a:endParaRPr sz="15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 i="1"/>
              <a:t>Шаг 4-й</a:t>
            </a:r>
            <a:r>
              <a:rPr lang="ru-RU" sz="1500" i="1"/>
              <a:t> </a:t>
            </a:r>
            <a:endParaRPr sz="1500" i="1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/>
              <a:t>Получи </a:t>
            </a:r>
            <a:r>
              <a:rPr lang="ru-RU" sz="1500" b="1">
                <a:solidFill>
                  <a:srgbClr val="CC0000"/>
                </a:solidFill>
              </a:rPr>
              <a:t>3 бесплатные онлайн встречи</a:t>
            </a:r>
            <a:r>
              <a:rPr lang="ru-RU" sz="1500"/>
              <a:t> с Михаилом Елизаровым и специалистами нашей компании. Для более эффективного внедрения нашей программы в Вашем заведении.</a:t>
            </a:r>
            <a:endParaRPr sz="15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 i="1"/>
              <a:t>Шаг 5-й</a:t>
            </a:r>
            <a:r>
              <a:rPr lang="ru-RU" sz="1500" i="1"/>
              <a:t> </a:t>
            </a:r>
            <a:endParaRPr sz="1500" i="1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/>
              <a:t>Получи гарантированное</a:t>
            </a:r>
            <a:r>
              <a:rPr lang="ru-RU" sz="1500" b="1">
                <a:solidFill>
                  <a:srgbClr val="CC0000"/>
                </a:solidFill>
              </a:rPr>
              <a:t> увеличение прибыли</a:t>
            </a:r>
            <a:r>
              <a:rPr lang="ru-RU" sz="1500"/>
              <a:t> и</a:t>
            </a:r>
            <a:r>
              <a:rPr lang="ru-RU" sz="1500" b="1">
                <a:solidFill>
                  <a:srgbClr val="A80828"/>
                </a:solidFill>
              </a:rPr>
              <a:t> сокращение расходов.</a:t>
            </a:r>
            <a:r>
              <a:rPr lang="ru-RU" sz="1500"/>
              <a:t> </a:t>
            </a:r>
            <a:endParaRPr sz="1500"/>
          </a:p>
        </p:txBody>
      </p:sp>
      <p:pic>
        <p:nvPicPr>
          <p:cNvPr id="476" name="Google Shape;476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18375" y="3844250"/>
            <a:ext cx="2871625" cy="287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90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0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40"/>
          <p:cNvSpPr/>
          <p:nvPr/>
        </p:nvSpPr>
        <p:spPr>
          <a:xfrm>
            <a:off x="2302935" y="2337493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40"/>
          <p:cNvSpPr/>
          <p:nvPr/>
        </p:nvSpPr>
        <p:spPr>
          <a:xfrm rot="5400000">
            <a:off x="6850987" y="540916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40"/>
          <p:cNvSpPr/>
          <p:nvPr/>
        </p:nvSpPr>
        <p:spPr>
          <a:xfrm rot="-5400000">
            <a:off x="3918730" y="207428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5" name="Google Shape;485;p40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40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40"/>
          <p:cNvSpPr txBox="1"/>
          <p:nvPr/>
        </p:nvSpPr>
        <p:spPr>
          <a:xfrm>
            <a:off x="7861500" y="5562825"/>
            <a:ext cx="4330500" cy="12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www.успехресторана.рф</a:t>
            </a:r>
            <a:endParaRPr sz="2400" b="1">
              <a:solidFill>
                <a:srgbClr val="C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elizarov77@gmail.com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+7(985)316-77-11</a:t>
            </a:r>
            <a:endParaRPr sz="2400" b="1">
              <a:solidFill>
                <a:srgbClr val="C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8" name="Google Shape;488;p40"/>
          <p:cNvSpPr/>
          <p:nvPr/>
        </p:nvSpPr>
        <p:spPr>
          <a:xfrm>
            <a:off x="5949050" y="4731825"/>
            <a:ext cx="32805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ru-RU" sz="2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 уважением,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ru-RU" sz="2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Михаил Елизаров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9" name="Google Shape;489;p40"/>
          <p:cNvPicPr preferRelativeResize="0"/>
          <p:nvPr/>
        </p:nvPicPr>
        <p:blipFill rotWithShape="1">
          <a:blip r:embed="rId5">
            <a:alphaModFix/>
          </a:blip>
          <a:srcRect l="7663" r="9582"/>
          <a:stretch/>
        </p:blipFill>
        <p:spPr>
          <a:xfrm>
            <a:off x="742208" y="184737"/>
            <a:ext cx="5369342" cy="648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49625" y="1521363"/>
            <a:ext cx="2799725" cy="279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40" descr="bonus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51098" y="4711676"/>
            <a:ext cx="3960460" cy="192931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40"/>
          <p:cNvSpPr/>
          <p:nvPr/>
        </p:nvSpPr>
        <p:spPr>
          <a:xfrm>
            <a:off x="6274400" y="124575"/>
            <a:ext cx="4733100" cy="13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>
                <a:solidFill>
                  <a:srgbClr val="CC0000"/>
                </a:solidFill>
              </a:rPr>
              <a:t>ЧТО БЫ ПОЛУЧИТЬ ПРЕЗЕНТАЦИЮ ЗАПОЛНИ АНКЕТУ    </a:t>
            </a:r>
            <a:endParaRPr sz="2400" b="1" i="0" u="none" strike="noStrike" cap="none"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-2555"/>
            <a:ext cx="12194114" cy="686310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5"/>
          <p:cNvSpPr/>
          <p:nvPr/>
        </p:nvSpPr>
        <p:spPr>
          <a:xfrm>
            <a:off x="2302935" y="2337493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5"/>
          <p:cNvSpPr/>
          <p:nvPr/>
        </p:nvSpPr>
        <p:spPr>
          <a:xfrm rot="5400000">
            <a:off x="6850987" y="540916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5"/>
          <p:cNvSpPr/>
          <p:nvPr/>
        </p:nvSpPr>
        <p:spPr>
          <a:xfrm rot="-5400000">
            <a:off x="3918730" y="207428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5"/>
          <p:cNvSpPr txBox="1"/>
          <p:nvPr/>
        </p:nvSpPr>
        <p:spPr>
          <a:xfrm>
            <a:off x="1818475" y="2040950"/>
            <a:ext cx="69024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5"/>
          <p:cNvSpPr/>
          <p:nvPr/>
        </p:nvSpPr>
        <p:spPr>
          <a:xfrm>
            <a:off x="1312500" y="1475000"/>
            <a:ext cx="4733100" cy="13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>
                <a:solidFill>
                  <a:srgbClr val="CC0000"/>
                </a:solidFill>
              </a:rPr>
              <a:t>ЧТО БЫ ПОЛУЧИТЬ ПРЕЗЕНТАЦИЮ ЗАПОЛНИ АНКЕТУ    </a:t>
            </a:r>
            <a:endParaRPr sz="2400" b="1" i="0" u="none" strike="noStrike" cap="none">
              <a:solidFill>
                <a:srgbClr val="CC0000"/>
              </a:solidFill>
            </a:endParaRPr>
          </a:p>
        </p:txBody>
      </p:sp>
      <p:pic>
        <p:nvPicPr>
          <p:cNvPr id="113" name="Google Shape;113;p15" descr="Без названия (5)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4685" y="5461246"/>
            <a:ext cx="6861153" cy="1396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76825" y="2691338"/>
            <a:ext cx="2799725" cy="279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 descr="bonus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96248" y="1372576"/>
            <a:ext cx="3960460" cy="192931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5"/>
          <p:cNvSpPr txBox="1"/>
          <p:nvPr/>
        </p:nvSpPr>
        <p:spPr>
          <a:xfrm>
            <a:off x="5956925" y="3400400"/>
            <a:ext cx="5114100" cy="11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accent4"/>
                </a:solidFill>
              </a:rPr>
              <a:t>KITCHEN - МЕНЕДЖМЕНТ В КОФЕЙНЕ. </a:t>
            </a:r>
            <a:endParaRPr sz="2400" b="1">
              <a:solidFill>
                <a:schemeClr val="accent4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2400" b="1">
                <a:solidFill>
                  <a:schemeClr val="accent4"/>
                </a:solidFill>
              </a:rPr>
              <a:t>ФУДПЕЙРИНГ</a:t>
            </a:r>
            <a:endParaRPr sz="2400">
              <a:solidFill>
                <a:schemeClr val="accent4"/>
              </a:solidFill>
            </a:endParaRPr>
          </a:p>
        </p:txBody>
      </p:sp>
      <p:sp>
        <p:nvSpPr>
          <p:cNvPr id="117" name="Google Shape;117;p15"/>
          <p:cNvSpPr txBox="1"/>
          <p:nvPr/>
        </p:nvSpPr>
        <p:spPr>
          <a:xfrm>
            <a:off x="6514613" y="5024426"/>
            <a:ext cx="4162800" cy="14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1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Участники данной лекции получают </a:t>
            </a:r>
            <a:r>
              <a:rPr lang="ru-RU" sz="2400" b="1" i="1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30 мин</a:t>
            </a:r>
            <a:r>
              <a:rPr lang="ru-RU" sz="1800" b="1" i="1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онлайн консультации </a:t>
            </a:r>
            <a:endParaRPr sz="1800" b="1" i="1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1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БЕСПЛАТНО</a:t>
            </a:r>
            <a:r>
              <a:rPr lang="ru-RU" sz="1800" b="1" i="1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800" b="1" i="1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103" y="-2555"/>
            <a:ext cx="12194114" cy="686310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6"/>
          <p:cNvSpPr/>
          <p:nvPr/>
        </p:nvSpPr>
        <p:spPr>
          <a:xfrm>
            <a:off x="2302935" y="2337493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6"/>
          <p:cNvSpPr/>
          <p:nvPr/>
        </p:nvSpPr>
        <p:spPr>
          <a:xfrm rot="5400000">
            <a:off x="6850987" y="540916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6"/>
          <p:cNvSpPr/>
          <p:nvPr/>
        </p:nvSpPr>
        <p:spPr>
          <a:xfrm rot="-5400000">
            <a:off x="3918730" y="207428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6"/>
          <p:cNvSpPr txBox="1"/>
          <p:nvPr/>
        </p:nvSpPr>
        <p:spPr>
          <a:xfrm>
            <a:off x="1742238" y="1296650"/>
            <a:ext cx="8705400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4000" b="1">
                <a:solidFill>
                  <a:srgbClr val="CC0000"/>
                </a:solidFill>
              </a:rPr>
              <a:t>ВОПРОСЫ КИЧЕН-МЕНЕДЖМЕНТА</a:t>
            </a:r>
            <a:endParaRPr sz="4000" b="1">
              <a:solidFill>
                <a:srgbClr val="CC0000"/>
              </a:solidFill>
            </a:endParaRPr>
          </a:p>
        </p:txBody>
      </p:sp>
      <p:sp>
        <p:nvSpPr>
          <p:cNvPr id="127" name="Google Shape;127;p16"/>
          <p:cNvSpPr txBox="1"/>
          <p:nvPr/>
        </p:nvSpPr>
        <p:spPr>
          <a:xfrm>
            <a:off x="1475300" y="3290575"/>
            <a:ext cx="55605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ru-RU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Какие методы позволят избежать лишних издержек?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28" name="Google Shape;128;p16"/>
          <p:cNvGrpSpPr/>
          <p:nvPr/>
        </p:nvGrpSpPr>
        <p:grpSpPr>
          <a:xfrm>
            <a:off x="7035889" y="2871811"/>
            <a:ext cx="3794150" cy="4033114"/>
            <a:chOff x="-1082225" y="1758975"/>
            <a:chExt cx="4876800" cy="4876800"/>
          </a:xfrm>
        </p:grpSpPr>
        <p:pic>
          <p:nvPicPr>
            <p:cNvPr id="129" name="Google Shape;129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1082225" y="1758975"/>
              <a:ext cx="4876800" cy="487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6"/>
            <p:cNvPicPr preferRelativeResize="0"/>
            <p:nvPr/>
          </p:nvPicPr>
          <p:blipFill rotWithShape="1">
            <a:blip r:embed="rId5">
              <a:alphaModFix/>
            </a:blip>
            <a:srcRect l="24109" t="58597" r="23760" b="17514"/>
            <a:stretch/>
          </p:blipFill>
          <p:spPr>
            <a:xfrm rot="-603663">
              <a:off x="-7715" y="3222779"/>
              <a:ext cx="2908405" cy="8147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1" name="Google Shape;131;p16"/>
          <p:cNvSpPr txBox="1"/>
          <p:nvPr/>
        </p:nvSpPr>
        <p:spPr>
          <a:xfrm>
            <a:off x="1486325" y="2541975"/>
            <a:ext cx="6066900" cy="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ru-RU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Как организовать безупречную, слаженную работу кухни с точки зрения управления?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6"/>
          <p:cNvSpPr txBox="1"/>
          <p:nvPr/>
        </p:nvSpPr>
        <p:spPr>
          <a:xfrm>
            <a:off x="1475300" y="5991625"/>
            <a:ext cx="5691000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ru-RU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Как обеспечить качество, безопасность блюд и скорость их приготовления?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6"/>
          <p:cNvSpPr txBox="1"/>
          <p:nvPr/>
        </p:nvSpPr>
        <p:spPr>
          <a:xfrm>
            <a:off x="1436451" y="4173475"/>
            <a:ext cx="5560500" cy="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ru-RU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Как добиться того, чтобы меню экономически устраивало компанию?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6"/>
          <p:cNvSpPr txBox="1"/>
          <p:nvPr/>
        </p:nvSpPr>
        <p:spPr>
          <a:xfrm>
            <a:off x="1464575" y="5051875"/>
            <a:ext cx="5608500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ru-RU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Как выполнять санитарные и иные требования в условиях реальной кухни?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115" y="-2555"/>
            <a:ext cx="12194114" cy="686310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7"/>
          <p:cNvSpPr/>
          <p:nvPr/>
        </p:nvSpPr>
        <p:spPr>
          <a:xfrm>
            <a:off x="2302935" y="2337493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7"/>
          <p:cNvSpPr/>
          <p:nvPr/>
        </p:nvSpPr>
        <p:spPr>
          <a:xfrm rot="5400000">
            <a:off x="6850987" y="540916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7"/>
          <p:cNvSpPr/>
          <p:nvPr/>
        </p:nvSpPr>
        <p:spPr>
          <a:xfrm rot="-5400000">
            <a:off x="3918730" y="207428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17"/>
          <p:cNvPicPr preferRelativeResize="0"/>
          <p:nvPr/>
        </p:nvPicPr>
        <p:blipFill rotWithShape="1">
          <a:blip r:embed="rId4">
            <a:alphaModFix amt="36000"/>
          </a:blip>
          <a:srcRect t="22462" r="31884"/>
          <a:stretch/>
        </p:blipFill>
        <p:spPr>
          <a:xfrm>
            <a:off x="5308450" y="1540500"/>
            <a:ext cx="5840499" cy="531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67650" y="1527949"/>
            <a:ext cx="5381300" cy="5317474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7"/>
          <p:cNvSpPr txBox="1"/>
          <p:nvPr/>
        </p:nvSpPr>
        <p:spPr>
          <a:xfrm>
            <a:off x="1227125" y="2266976"/>
            <a:ext cx="6207900" cy="42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-RU" sz="1800"/>
              <a:t>Командообразование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-RU" sz="1800"/>
              <a:t>Документооборот персонала (прием, увольнение, наставничество)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-RU" sz="1800">
                <a:solidFill>
                  <a:schemeClr val="dk1"/>
                </a:solidFill>
              </a:rPr>
              <a:t>Инвентаризация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-RU" sz="1800">
                <a:solidFill>
                  <a:schemeClr val="dk1"/>
                </a:solidFill>
              </a:rPr>
              <a:t>Потери: проработка, представительские расходы, акции и бонусы в кофейне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-RU" sz="1800"/>
              <a:t>Кухня документооборот 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-RU" sz="1800"/>
              <a:t>Ценообразование меню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-RU" sz="1800"/>
              <a:t>Создание и проработка меню и спец предложений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-RU" sz="1800"/>
              <a:t>Себестоимость блюд, проходимость блюд, АВС-анализ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-RU" sz="1800"/>
              <a:t>Работа с бухгалтером калькулятором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-RU" sz="1800">
                <a:solidFill>
                  <a:schemeClr val="dk1"/>
                </a:solidFill>
              </a:rPr>
              <a:t>Бюджеты кухни «планирования» и «исполнения»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highlight>
                <a:srgbClr val="FFFF00"/>
              </a:highlight>
            </a:endParaRPr>
          </a:p>
        </p:txBody>
      </p:sp>
      <p:sp>
        <p:nvSpPr>
          <p:cNvPr id="146" name="Google Shape;146;p17"/>
          <p:cNvSpPr txBox="1"/>
          <p:nvPr/>
        </p:nvSpPr>
        <p:spPr>
          <a:xfrm>
            <a:off x="1742238" y="1475900"/>
            <a:ext cx="8705400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4000" b="1">
                <a:solidFill>
                  <a:srgbClr val="CC0000"/>
                </a:solidFill>
              </a:rPr>
              <a:t>КИЧЕН-МЕНЕДЖМЕНТ</a:t>
            </a:r>
            <a:endParaRPr sz="4000" b="1"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8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8"/>
          <p:cNvSpPr/>
          <p:nvPr/>
        </p:nvSpPr>
        <p:spPr>
          <a:xfrm>
            <a:off x="2302935" y="2337493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8"/>
          <p:cNvSpPr/>
          <p:nvPr/>
        </p:nvSpPr>
        <p:spPr>
          <a:xfrm rot="5400000">
            <a:off x="6850987" y="540916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18"/>
          <p:cNvSpPr/>
          <p:nvPr/>
        </p:nvSpPr>
        <p:spPr>
          <a:xfrm rot="-5400000">
            <a:off x="3918730" y="207428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18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8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8"/>
          <p:cNvSpPr txBox="1"/>
          <p:nvPr/>
        </p:nvSpPr>
        <p:spPr>
          <a:xfrm>
            <a:off x="9032275" y="1089275"/>
            <a:ext cx="2868000" cy="28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CC0000"/>
                </a:solidFill>
              </a:rPr>
              <a:t>По данной ссылке можно скачать 37 приказов, алгоритмов, примеров таблиц. </a:t>
            </a:r>
            <a:endParaRPr sz="20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CC0000"/>
                </a:solidFill>
              </a:rPr>
              <a:t>Можете скачать, адаптировать под свое заведение и пользоваться!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02950" y="3966550"/>
            <a:ext cx="2823600" cy="28236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9" name="Google Shape;159;p18"/>
          <p:cNvGraphicFramePr/>
          <p:nvPr/>
        </p:nvGraphicFramePr>
        <p:xfrm>
          <a:off x="1328400" y="118625"/>
          <a:ext cx="7181850" cy="6731174"/>
        </p:xfrm>
        <a:graphic>
          <a:graphicData uri="http://schemas.openxmlformats.org/drawingml/2006/table">
            <a:tbl>
              <a:tblPr>
                <a:noFill/>
                <a:tableStyleId>{24FBBC6D-05D2-432B-B1BD-B6A6449D6C9C}</a:tableStyleId>
              </a:tblPr>
              <a:tblGrid>
                <a:gridCol w="3990975"/>
                <a:gridCol w="952500"/>
                <a:gridCol w="1285875"/>
                <a:gridCol w="952500"/>
              </a:tblGrid>
              <a:tr h="328800">
                <a:tc gridSpan="4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b="1"/>
                        <a:t>КОФЕЙНЯ ДОКУМЕНТООБОРОТ</a:t>
                      </a:r>
                      <a:endParaRPr sz="1200" b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43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88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/>
                        <a:t>Товарное соседство</a:t>
                      </a:r>
                      <a:endParaRPr sz="1200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Алгоритм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Распоряжение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Пример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338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/>
                        <a:t>Анализ рынка конкурентов</a:t>
                      </a:r>
                      <a:endParaRPr sz="1200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Алгоритм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Распоряжение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288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/>
                        <a:t>Работа с поставщиками</a:t>
                      </a:r>
                      <a:endParaRPr sz="1200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Алгоритм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Распоряжение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Пример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288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/>
                        <a:t>Постоянный мониторинг рынка поставщиков</a:t>
                      </a:r>
                      <a:endParaRPr sz="1200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Алгоритм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Распоряжение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Пример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288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/>
                        <a:t>Списания(0,6% от себестоимости проданной продукции)</a:t>
                      </a:r>
                      <a:endParaRPr sz="1200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Алгоритм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Распоряжение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Пример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338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/>
                        <a:t>Мин. и макс. остатки на предприятии</a:t>
                      </a:r>
                      <a:endParaRPr sz="1200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Алгоритм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Распоряжение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288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/>
                        <a:t>Правильное принятие продукции</a:t>
                      </a:r>
                      <a:endParaRPr sz="1200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Алгоритм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Распоряжение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Пример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288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/>
                        <a:t>Проработке блюд (техзадание шеф-повару)</a:t>
                      </a:r>
                      <a:endParaRPr sz="1200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Алгоритм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Распоряжение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Пример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288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/>
                        <a:t>Смена поставщика и производителя</a:t>
                      </a:r>
                      <a:endParaRPr sz="1200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Алгоритм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Распоряжение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Пример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288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/>
                        <a:t>Заказ продукции</a:t>
                      </a:r>
                      <a:endParaRPr sz="1200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Алгоритм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Распоряжение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Пример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288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/>
                        <a:t>Работа с ТТК</a:t>
                      </a:r>
                      <a:endParaRPr sz="1200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Алгоритм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Распоряжение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Пример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338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/>
                        <a:t>Бракеражный лист и бракеражная комиссия</a:t>
                      </a:r>
                      <a:endParaRPr sz="1200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Алгоритм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Распоряжение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Пример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338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/>
                        <a:t>Стоп-лист и старт-лист</a:t>
                      </a:r>
                      <a:endParaRPr sz="1200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Алгоритм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Распоряжение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288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>
                          <a:solidFill>
                            <a:srgbClr val="333333"/>
                          </a:solidFill>
                        </a:rPr>
                        <a:t>labor cost</a:t>
                      </a:r>
                      <a:endParaRPr sz="1200">
                        <a:solidFill>
                          <a:srgbClr val="333333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Алгоритм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Распоряжение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Пример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288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/>
                        <a:t>Сроки отпусков и график работы в календарные дни</a:t>
                      </a:r>
                      <a:endParaRPr sz="1200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Алгоритм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Распоряжение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Пример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338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/>
                        <a:t>Замена продуктов</a:t>
                      </a:r>
                      <a:endParaRPr sz="1200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Алгоритм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Распоряжение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200" i="1">
                          <a:solidFill>
                            <a:schemeClr val="dk1"/>
                          </a:solidFill>
                        </a:rPr>
                        <a:t>Пример</a:t>
                      </a:r>
                      <a:endParaRPr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288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/>
                        <a:t>Инвентаризация</a:t>
                      </a:r>
                      <a:endParaRPr sz="1200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Алгоритм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Распоряжение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Пример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288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/>
                        <a:t>Создание нового меню и спец-предложений</a:t>
                      </a:r>
                      <a:endParaRPr sz="1200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Алгоритм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Распоряжение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Пример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288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/>
                        <a:t>Акт контрольной проработки</a:t>
                      </a:r>
                      <a:endParaRPr sz="1200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Алгоритм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Распоряжение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i="1"/>
                        <a:t>Пример</a:t>
                      </a:r>
                      <a:endParaRPr sz="1200" i="1"/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9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9"/>
          <p:cNvSpPr/>
          <p:nvPr/>
        </p:nvSpPr>
        <p:spPr>
          <a:xfrm>
            <a:off x="2912535" y="2337493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19"/>
          <p:cNvSpPr/>
          <p:nvPr/>
        </p:nvSpPr>
        <p:spPr>
          <a:xfrm rot="5400000">
            <a:off x="6850987" y="540916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19"/>
          <p:cNvSpPr/>
          <p:nvPr/>
        </p:nvSpPr>
        <p:spPr>
          <a:xfrm rot="-5400000">
            <a:off x="4528330" y="207428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19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9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9"/>
          <p:cNvSpPr txBox="1"/>
          <p:nvPr/>
        </p:nvSpPr>
        <p:spPr>
          <a:xfrm>
            <a:off x="4883725" y="2998525"/>
            <a:ext cx="15000" cy="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9"/>
          <p:cNvSpPr txBox="1"/>
          <p:nvPr/>
        </p:nvSpPr>
        <p:spPr>
          <a:xfrm>
            <a:off x="1257125" y="-92450"/>
            <a:ext cx="85503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/>
              <a:t>Рассмотрим некоторые из них:</a:t>
            </a:r>
            <a:endParaRPr sz="2400" b="1"/>
          </a:p>
        </p:txBody>
      </p:sp>
      <p:sp>
        <p:nvSpPr>
          <p:cNvPr id="172" name="Google Shape;172;p19"/>
          <p:cNvSpPr txBox="1"/>
          <p:nvPr/>
        </p:nvSpPr>
        <p:spPr>
          <a:xfrm>
            <a:off x="1620338" y="407425"/>
            <a:ext cx="8705400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4000" b="1">
                <a:solidFill>
                  <a:srgbClr val="CC0000"/>
                </a:solidFill>
              </a:rPr>
              <a:t>БРАКЕРАЖНЫЙ ЛИСТ (пример)</a:t>
            </a:r>
            <a:endParaRPr sz="4000" b="1">
              <a:solidFill>
                <a:srgbClr val="CC0000"/>
              </a:solidFill>
            </a:endParaRPr>
          </a:p>
        </p:txBody>
      </p:sp>
      <p:pic>
        <p:nvPicPr>
          <p:cNvPr id="173" name="Google Shape;173;p19"/>
          <p:cNvPicPr preferRelativeResize="0"/>
          <p:nvPr/>
        </p:nvPicPr>
        <p:blipFill rotWithShape="1">
          <a:blip r:embed="rId5">
            <a:alphaModFix/>
          </a:blip>
          <a:srcRect l="29574" t="7581" r="29435" b="1945"/>
          <a:stretch/>
        </p:blipFill>
        <p:spPr>
          <a:xfrm>
            <a:off x="6215950" y="1327162"/>
            <a:ext cx="3888122" cy="5363802"/>
          </a:xfrm>
          <a:prstGeom prst="rect">
            <a:avLst/>
          </a:prstGeom>
          <a:noFill/>
          <a:ln>
            <a:noFill/>
          </a:ln>
          <a:effectLst>
            <a:outerShdw blurRad="57150" dist="9525" dir="2154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74" name="Google Shape;174;p19"/>
          <p:cNvPicPr preferRelativeResize="0"/>
          <p:nvPr/>
        </p:nvPicPr>
        <p:blipFill rotWithShape="1">
          <a:blip r:embed="rId6">
            <a:alphaModFix/>
          </a:blip>
          <a:srcRect l="30375" t="6832" r="30390" b="6572"/>
          <a:stretch/>
        </p:blipFill>
        <p:spPr>
          <a:xfrm>
            <a:off x="1754788" y="1327144"/>
            <a:ext cx="3888122" cy="5363820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</p:pic>
      <p:graphicFrame>
        <p:nvGraphicFramePr>
          <p:cNvPr id="175" name="Google Shape;175;p19"/>
          <p:cNvGraphicFramePr/>
          <p:nvPr/>
        </p:nvGraphicFramePr>
        <p:xfrm>
          <a:off x="1536850" y="1327147"/>
          <a:ext cx="10530200" cy="5363800"/>
        </p:xfrm>
        <a:graphic>
          <a:graphicData uri="http://schemas.openxmlformats.org/drawingml/2006/table">
            <a:tbl>
              <a:tblPr>
                <a:noFill/>
                <a:tableStyleId>{24FBBC6D-05D2-432B-B1BD-B6A6449D6C9C}</a:tableStyleId>
              </a:tblPr>
              <a:tblGrid>
                <a:gridCol w="2667050"/>
                <a:gridCol w="1310525"/>
                <a:gridCol w="1310525"/>
                <a:gridCol w="1310525"/>
                <a:gridCol w="1310525"/>
                <a:gridCol w="1310525"/>
                <a:gridCol w="1310525"/>
              </a:tblGrid>
              <a:tr h="8198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Блюда</a:t>
                      </a:r>
                      <a:endParaRPr sz="1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ФИО</a:t>
                      </a:r>
                      <a:endParaRPr sz="1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ФИО</a:t>
                      </a:r>
                      <a:endParaRPr sz="1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ФИО</a:t>
                      </a:r>
                      <a:endParaRPr sz="1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612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Соль</a:t>
                      </a:r>
                      <a:endParaRPr sz="1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Органо- лептика</a:t>
                      </a:r>
                      <a:endParaRPr sz="1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Соль</a:t>
                      </a:r>
                      <a:endParaRPr sz="1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Органо- лептика</a:t>
                      </a:r>
                      <a:endParaRPr sz="1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Соль</a:t>
                      </a:r>
                      <a:endParaRPr sz="1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Органо- лептика</a:t>
                      </a:r>
                      <a:endParaRPr sz="1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8198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Солянка</a:t>
                      </a:r>
                      <a:endParaRPr sz="1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+</a:t>
                      </a:r>
                      <a:endParaRPr sz="1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+</a:t>
                      </a:r>
                      <a:endParaRPr sz="1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+</a:t>
                      </a:r>
                      <a:endParaRPr sz="1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+</a:t>
                      </a:r>
                      <a:endParaRPr sz="1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+</a:t>
                      </a:r>
                      <a:endParaRPr sz="1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+</a:t>
                      </a:r>
                      <a:endParaRPr sz="1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8198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Жаркое</a:t>
                      </a:r>
                      <a:endParaRPr sz="1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+</a:t>
                      </a:r>
                      <a:endParaRPr sz="1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-</a:t>
                      </a:r>
                      <a:endParaRPr sz="1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+</a:t>
                      </a:r>
                      <a:endParaRPr sz="1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-</a:t>
                      </a:r>
                      <a:endParaRPr sz="1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+</a:t>
                      </a:r>
                      <a:endParaRPr sz="1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+</a:t>
                      </a:r>
                      <a:endParaRPr sz="1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810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Тушеная капуста</a:t>
                      </a:r>
                      <a:endParaRPr sz="1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+</a:t>
                      </a:r>
                      <a:endParaRPr sz="1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+</a:t>
                      </a:r>
                      <a:endParaRPr sz="1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-</a:t>
                      </a:r>
                      <a:endParaRPr sz="1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+</a:t>
                      </a:r>
                      <a:endParaRPr sz="1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-</a:t>
                      </a:r>
                      <a:endParaRPr sz="1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+</a:t>
                      </a:r>
                      <a:endParaRPr sz="1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  <a:tr h="832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Подпись</a:t>
                      </a:r>
                      <a:endParaRPr sz="1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0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0"/>
          <p:cNvSpPr/>
          <p:nvPr/>
        </p:nvSpPr>
        <p:spPr>
          <a:xfrm>
            <a:off x="2302935" y="2337493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0"/>
          <p:cNvSpPr/>
          <p:nvPr/>
        </p:nvSpPr>
        <p:spPr>
          <a:xfrm rot="5400000">
            <a:off x="6850987" y="540916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0"/>
          <p:cNvSpPr/>
          <p:nvPr/>
        </p:nvSpPr>
        <p:spPr>
          <a:xfrm rot="-5400000">
            <a:off x="3918730" y="207428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0"/>
          <p:cNvSpPr/>
          <p:nvPr/>
        </p:nvSpPr>
        <p:spPr>
          <a:xfrm>
            <a:off x="3051958" y="76163"/>
            <a:ext cx="6626400" cy="191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20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0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0"/>
          <p:cNvSpPr txBox="1"/>
          <p:nvPr/>
        </p:nvSpPr>
        <p:spPr>
          <a:xfrm>
            <a:off x="4883725" y="2998525"/>
            <a:ext cx="15000" cy="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0"/>
          <p:cNvSpPr txBox="1"/>
          <p:nvPr/>
        </p:nvSpPr>
        <p:spPr>
          <a:xfrm>
            <a:off x="1743288" y="174000"/>
            <a:ext cx="8705400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4000" b="1">
                <a:solidFill>
                  <a:srgbClr val="CC0000"/>
                </a:solidFill>
              </a:rPr>
              <a:t>ИНВЕНТАРИЗАЦИЯ</a:t>
            </a:r>
            <a:endParaRPr sz="4000" b="1">
              <a:solidFill>
                <a:srgbClr val="CC0000"/>
              </a:solidFill>
            </a:endParaRPr>
          </a:p>
        </p:txBody>
      </p:sp>
      <p:sp>
        <p:nvSpPr>
          <p:cNvPr id="189" name="Google Shape;189;p20"/>
          <p:cNvSpPr/>
          <p:nvPr/>
        </p:nvSpPr>
        <p:spPr>
          <a:xfrm>
            <a:off x="1330225" y="951775"/>
            <a:ext cx="6444600" cy="57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>
                <a:solidFill>
                  <a:srgbClr val="000000"/>
                </a:solidFill>
              </a:rPr>
              <a:t>Причины излишков и недостач по</a:t>
            </a:r>
            <a:endParaRPr sz="2400"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>
                <a:solidFill>
                  <a:srgbClr val="000000"/>
                </a:solidFill>
              </a:rPr>
              <a:t> бару и кухне:</a:t>
            </a:r>
            <a:endParaRPr sz="2400" i="0" u="none" strike="noStrike" cap="none">
              <a:solidFill>
                <a:srgbClr val="000000"/>
              </a:solidFill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ru-RU" sz="1800" i="0" u="none" strike="noStrike" cap="none">
                <a:solidFill>
                  <a:srgbClr val="000000"/>
                </a:solidFill>
              </a:rPr>
              <a:t>Пересорт продукции при снятии остатков;</a:t>
            </a:r>
            <a:endParaRPr sz="1800"/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ru-RU" sz="1800" i="0" u="none" strike="noStrike" cap="none">
                <a:solidFill>
                  <a:srgbClr val="000000"/>
                </a:solidFill>
              </a:rPr>
              <a:t>Неверно составленная ТТК;</a:t>
            </a:r>
            <a:endParaRPr sz="1800" i="0" u="none" strike="noStrike" cap="none">
              <a:solidFill>
                <a:srgbClr val="000000"/>
              </a:solidFill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ru-RU" sz="1800" i="0" u="none" strike="noStrike" cap="none">
                <a:solidFill>
                  <a:srgbClr val="000000"/>
                </a:solidFill>
              </a:rPr>
              <a:t>Неправильная проработка продукции во время снятия остатков;</a:t>
            </a:r>
            <a:endParaRPr sz="1800"/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ru-RU" sz="1800" i="0" u="none" strike="noStrike" cap="none">
                <a:solidFill>
                  <a:srgbClr val="000000"/>
                </a:solidFill>
              </a:rPr>
              <a:t>Воровство;</a:t>
            </a:r>
            <a:endParaRPr sz="1800" i="0" u="none" strike="noStrike" cap="none">
              <a:solidFill>
                <a:srgbClr val="000000"/>
              </a:solidFill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ru-RU" sz="1800" i="0" u="none" strike="noStrike" cap="none">
                <a:solidFill>
                  <a:srgbClr val="000000"/>
                </a:solidFill>
              </a:rPr>
              <a:t>Неправильный подсчет во время снятия остатков;</a:t>
            </a:r>
            <a:endParaRPr sz="1800"/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ru-RU" sz="1800" i="0" u="none" strike="noStrike" cap="none">
                <a:solidFill>
                  <a:srgbClr val="000000"/>
                </a:solidFill>
              </a:rPr>
              <a:t>Забыли произвести списание по кухне, которое должно составлять  0,03% от закупочной цены продукции;</a:t>
            </a:r>
            <a:endParaRPr sz="1800"/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ru-RU" sz="1800" i="0" u="none" strike="noStrike" cap="none">
                <a:solidFill>
                  <a:srgbClr val="000000"/>
                </a:solidFill>
              </a:rPr>
              <a:t>Ошибка БК при работе с массивами данных;</a:t>
            </a:r>
            <a:endParaRPr sz="1800"/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ru-RU" sz="1800" i="0" u="none" strike="noStrike" cap="none">
                <a:solidFill>
                  <a:srgbClr val="000000"/>
                </a:solidFill>
              </a:rPr>
              <a:t>Вес продукции не соответствует указанному на таре;</a:t>
            </a:r>
            <a:endParaRPr sz="1800"/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ru-RU" sz="1800" i="0" u="none" strike="noStrike" cap="none">
                <a:solidFill>
                  <a:srgbClr val="000000"/>
                </a:solidFill>
              </a:rPr>
              <a:t>Смена производителя;</a:t>
            </a:r>
            <a:endParaRPr sz="1800" i="0" u="none" strike="noStrike" cap="none">
              <a:solidFill>
                <a:srgbClr val="000000"/>
              </a:solidFill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ru-RU" sz="1800" i="0" u="none" strike="noStrike" cap="none">
                <a:solidFill>
                  <a:srgbClr val="000000"/>
                </a:solidFill>
              </a:rPr>
              <a:t>Нарушение отходов сырья;</a:t>
            </a:r>
            <a:endParaRPr sz="1800" i="0" u="none" strike="noStrike" cap="none">
              <a:solidFill>
                <a:srgbClr val="000000"/>
              </a:solidFill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ru-RU" sz="1800" i="0" u="none" strike="noStrike" cap="none">
                <a:solidFill>
                  <a:srgbClr val="000000"/>
                </a:solidFill>
              </a:rPr>
              <a:t>Бесконтрольная работа </a:t>
            </a:r>
            <a:r>
              <a:rPr lang="ru-RU" sz="1800"/>
              <a:t>стажеров</a:t>
            </a:r>
            <a:r>
              <a:rPr lang="ru-RU" sz="1800" i="0" u="none" strike="noStrike" cap="none">
                <a:solidFill>
                  <a:srgbClr val="000000"/>
                </a:solidFill>
              </a:rPr>
              <a:t> и нарушение технологического процесса;</a:t>
            </a:r>
            <a:endParaRPr sz="1800"/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ru-RU" sz="1800" i="0" u="none" strike="noStrike" cap="none">
                <a:solidFill>
                  <a:srgbClr val="000000"/>
                </a:solidFill>
              </a:rPr>
              <a:t>Ошибка БК в оприходовании продукции (брутто, нетто, сухой вес) и т.д.</a:t>
            </a:r>
            <a:endParaRPr sz="1800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190" name="Google Shape;190;p20" descr="8888-photo-cooking-profession-and-people-concept-male-chef-cook-with-clipboard-doing-inventory-in-668821435.psd"/>
          <p:cNvPicPr preferRelativeResize="0"/>
          <p:nvPr/>
        </p:nvPicPr>
        <p:blipFill rotWithShape="1">
          <a:blip r:embed="rId5">
            <a:alphaModFix/>
          </a:blip>
          <a:srcRect l="13691" t="13830" r="16704"/>
          <a:stretch/>
        </p:blipFill>
        <p:spPr>
          <a:xfrm>
            <a:off x="7966975" y="1035600"/>
            <a:ext cx="3894825" cy="322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22750" y="4387825"/>
            <a:ext cx="2447600" cy="244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1"/>
          <p:cNvSpPr/>
          <p:nvPr/>
        </p:nvSpPr>
        <p:spPr>
          <a:xfrm>
            <a:off x="12705" y="76163"/>
            <a:ext cx="491100" cy="736500"/>
          </a:xfrm>
          <a:prstGeom prst="rect">
            <a:avLst/>
          </a:prstGeom>
          <a:solidFill>
            <a:schemeClr val="lt1">
              <a:alpha val="278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21"/>
          <p:cNvSpPr/>
          <p:nvPr/>
        </p:nvSpPr>
        <p:spPr>
          <a:xfrm rot="5400000">
            <a:off x="6850987" y="540916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21"/>
          <p:cNvSpPr/>
          <p:nvPr/>
        </p:nvSpPr>
        <p:spPr>
          <a:xfrm rot="-5400000">
            <a:off x="3918730" y="2074286"/>
            <a:ext cx="1164900" cy="5343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21"/>
          <p:cNvPicPr preferRelativeResize="0"/>
          <p:nvPr/>
        </p:nvPicPr>
        <p:blipFill rotWithShape="1">
          <a:blip r:embed="rId3">
            <a:alphaModFix/>
          </a:blip>
          <a:srcRect r="87395"/>
          <a:stretch/>
        </p:blipFill>
        <p:spPr>
          <a:xfrm>
            <a:off x="0" y="22586"/>
            <a:ext cx="1536855" cy="681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1"/>
          <p:cNvPicPr preferRelativeResize="0"/>
          <p:nvPr/>
        </p:nvPicPr>
        <p:blipFill rotWithShape="1">
          <a:blip r:embed="rId4">
            <a:alphaModFix/>
          </a:blip>
          <a:srcRect r="-4723" b="50000"/>
          <a:stretch/>
        </p:blipFill>
        <p:spPr>
          <a:xfrm>
            <a:off x="11170353" y="124579"/>
            <a:ext cx="832401" cy="911032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1"/>
          <p:cNvSpPr txBox="1"/>
          <p:nvPr/>
        </p:nvSpPr>
        <p:spPr>
          <a:xfrm>
            <a:off x="1743288" y="174000"/>
            <a:ext cx="8705400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4000" b="1">
                <a:solidFill>
                  <a:srgbClr val="CC0000"/>
                </a:solidFill>
              </a:rPr>
              <a:t>СПИСАНИЕ ПО КУХНЕ</a:t>
            </a:r>
            <a:endParaRPr sz="4000" b="1">
              <a:solidFill>
                <a:srgbClr val="CC0000"/>
              </a:solidFill>
            </a:endParaRPr>
          </a:p>
        </p:txBody>
      </p:sp>
      <p:sp>
        <p:nvSpPr>
          <p:cNvPr id="202" name="Google Shape;202;p21"/>
          <p:cNvSpPr/>
          <p:nvPr/>
        </p:nvSpPr>
        <p:spPr>
          <a:xfrm>
            <a:off x="7463233" y="6049346"/>
            <a:ext cx="28707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Списание по кухне(0,03) </a:t>
            </a:r>
            <a:endParaRPr sz="1800" i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и бару (0)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1"/>
          <p:cNvSpPr/>
          <p:nvPr/>
        </p:nvSpPr>
        <p:spPr>
          <a:xfrm>
            <a:off x="6096000" y="1562325"/>
            <a:ext cx="6096000" cy="44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ru-RU" sz="1800">
                <a:solidFill>
                  <a:srgbClr val="000000"/>
                </a:solidFill>
              </a:rPr>
              <a:t>Изменение нормы отходов по сезонным овощам и фруктам.</a:t>
            </a:r>
            <a:endParaRPr sz="1800"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ru-RU" sz="1800">
                <a:solidFill>
                  <a:srgbClr val="000000"/>
                </a:solidFill>
              </a:rPr>
              <a:t>Истечение срока годности того или иного продукта, заготовки или ингредиента.</a:t>
            </a:r>
            <a:endParaRPr sz="1800"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ru-RU" sz="1800">
                <a:solidFill>
                  <a:srgbClr val="000000"/>
                </a:solidFill>
              </a:rPr>
              <a:t>Ошибка повара. Этот вопрос индивидуально регламентируется на каждом предприятии. Я всегда предлагаю решение о мотивации поваров в случае ошибки при приготовлении либо неумышленной порчи продукции (упало, разлили, разбили) делегировать управляющему либо администратору зала, а не шеф-повару (во избежание прикрытия своих).</a:t>
            </a:r>
            <a:endParaRPr sz="1800"/>
          </a:p>
          <a:p>
            <a:pPr marL="342900" marR="0" lvl="0" indent="-342900" algn="l" rtl="0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800"/>
              <a:buAutoNum type="arabicPeriod"/>
            </a:pPr>
            <a:r>
              <a:rPr lang="ru-RU" sz="1800">
                <a:solidFill>
                  <a:srgbClr val="000000"/>
                </a:solidFill>
              </a:rPr>
              <a:t>Порча блюд или продуктов стажерами. Рекомендую аналогичный с предыдущим пунктом алгоритм.</a:t>
            </a:r>
            <a:endParaRPr sz="1800"/>
          </a:p>
        </p:txBody>
      </p:sp>
      <p:pic>
        <p:nvPicPr>
          <p:cNvPr id="204" name="Google Shape;204;p21" descr="ааа4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4450" y="3394396"/>
            <a:ext cx="5677648" cy="3301146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1"/>
          <p:cNvSpPr txBox="1"/>
          <p:nvPr/>
        </p:nvSpPr>
        <p:spPr>
          <a:xfrm>
            <a:off x="1281800" y="1264200"/>
            <a:ext cx="4814100" cy="13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2400" b="1">
                <a:solidFill>
                  <a:schemeClr val="dk1"/>
                </a:solidFill>
              </a:rPr>
              <a:t>Списание по кухне и по бару может происходить в следующих случаях. 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1692</Words>
  <Application>Microsoft Macintosh PowerPoint</Application>
  <PresentationFormat>Другой</PresentationFormat>
  <Paragraphs>321</Paragraphs>
  <Slides>28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Roboto</vt:lpstr>
      <vt:lpstr>Helvetica Neue</vt:lpstr>
      <vt:lpstr>Century Gothic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Minic</cp:lastModifiedBy>
  <cp:revision>1</cp:revision>
  <dcterms:modified xsi:type="dcterms:W3CDTF">2020-03-12T20:44:26Z</dcterms:modified>
</cp:coreProperties>
</file>