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87" r:id="rId2"/>
    <p:sldId id="867" r:id="rId3"/>
    <p:sldId id="846" r:id="rId4"/>
    <p:sldId id="857" r:id="rId5"/>
    <p:sldId id="861" r:id="rId6"/>
    <p:sldId id="869" r:id="rId7"/>
    <p:sldId id="870" r:id="rId8"/>
    <p:sldId id="871" r:id="rId9"/>
    <p:sldId id="872" r:id="rId10"/>
    <p:sldId id="873" r:id="rId11"/>
    <p:sldId id="874" r:id="rId12"/>
    <p:sldId id="875" r:id="rId13"/>
    <p:sldId id="876" r:id="rId14"/>
    <p:sldId id="868" r:id="rId15"/>
    <p:sldId id="860" r:id="rId16"/>
    <p:sldId id="862" r:id="rId17"/>
    <p:sldId id="877" r:id="rId18"/>
    <p:sldId id="763" r:id="rId19"/>
    <p:sldId id="863" r:id="rId20"/>
    <p:sldId id="864" r:id="rId21"/>
    <p:sldId id="837" r:id="rId22"/>
    <p:sldId id="839" r:id="rId23"/>
    <p:sldId id="865" r:id="rId24"/>
    <p:sldId id="879" r:id="rId25"/>
    <p:sldId id="878" r:id="rId26"/>
    <p:sldId id="880" r:id="rId2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361"/>
    <a:srgbClr val="5F6F7B"/>
    <a:srgbClr val="45515A"/>
    <a:srgbClr val="A4D76B"/>
    <a:srgbClr val="768896"/>
    <a:srgbClr val="CF7977"/>
    <a:srgbClr val="CFCFCF"/>
    <a:srgbClr val="B5CD85"/>
    <a:srgbClr val="ABC674"/>
    <a:srgbClr val="DA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86257" autoAdjust="0"/>
  </p:normalViewPr>
  <p:slideViewPr>
    <p:cSldViewPr>
      <p:cViewPr varScale="1">
        <p:scale>
          <a:sx n="64" d="100"/>
          <a:sy n="64" d="100"/>
        </p:scale>
        <p:origin x="160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85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53685;&#54633;%20&#47928;&#49436;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2800">
                <a:latin typeface="TIMES" pitchFamily="18" charset="0"/>
                <a:cs typeface="TIMES" pitchFamily="18" charset="0"/>
              </a:defRPr>
            </a:pPr>
            <a:r>
              <a:rPr lang="en-US" altLang="en-US" sz="2800" dirty="0">
                <a:latin typeface="TIMES" pitchFamily="18" charset="0"/>
                <a:cs typeface="TIMES" pitchFamily="18" charset="0"/>
              </a:rPr>
              <a:t>Green Tea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Green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Green</c:v>
                </c:pt>
                <c:pt idx="1">
                  <c:v>Sweet</c:v>
                </c:pt>
                <c:pt idx="2">
                  <c:v>Floral</c:v>
                </c:pt>
                <c:pt idx="3">
                  <c:v>Spicy</c:v>
                </c:pt>
                <c:pt idx="4">
                  <c:v>Woody</c:v>
                </c:pt>
                <c:pt idx="5">
                  <c:v>Burnt</c:v>
                </c:pt>
                <c:pt idx="6">
                  <c:v>Cereal</c:v>
                </c:pt>
                <c:pt idx="7">
                  <c:v>Nutty</c:v>
                </c:pt>
                <c:pt idx="8">
                  <c:v>Fruity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170</c:v>
                </c:pt>
                <c:pt idx="1">
                  <c:v>79</c:v>
                </c:pt>
                <c:pt idx="2">
                  <c:v>30</c:v>
                </c:pt>
                <c:pt idx="3">
                  <c:v>36</c:v>
                </c:pt>
                <c:pt idx="4">
                  <c:v>26</c:v>
                </c:pt>
                <c:pt idx="5">
                  <c:v>68</c:v>
                </c:pt>
                <c:pt idx="6">
                  <c:v>124</c:v>
                </c:pt>
                <c:pt idx="7">
                  <c:v>63</c:v>
                </c:pt>
                <c:pt idx="8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1C-DD46-B55F-A482E3B33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306816"/>
        <c:axId val="183230280"/>
      </c:barChart>
      <c:catAx>
        <c:axId val="21930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" pitchFamily="18" charset="0"/>
                <a:cs typeface="TIMES" pitchFamily="18" charset="0"/>
              </a:defRPr>
            </a:pPr>
            <a:endParaRPr lang="ru-RU"/>
          </a:p>
        </c:txPr>
        <c:crossAx val="183230280"/>
        <c:crosses val="autoZero"/>
        <c:auto val="1"/>
        <c:lblAlgn val="ctr"/>
        <c:lblOffset val="100"/>
        <c:noMultiLvlLbl val="0"/>
      </c:catAx>
      <c:valAx>
        <c:axId val="183230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9306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800">
                <a:latin typeface="TIMES" pitchFamily="18" charset="0"/>
                <a:cs typeface="TIMES" pitchFamily="18" charset="0"/>
              </a:defRPr>
            </a:pPr>
            <a:r>
              <a:rPr lang="en-US" sz="2800">
                <a:latin typeface="TIMES" pitchFamily="18" charset="0"/>
                <a:cs typeface="TIMES" pitchFamily="18" charset="0"/>
              </a:rPr>
              <a:t>Oolong Tea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Oolong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Green</c:v>
                </c:pt>
                <c:pt idx="1">
                  <c:v>Sweet</c:v>
                </c:pt>
                <c:pt idx="2">
                  <c:v>Floral</c:v>
                </c:pt>
                <c:pt idx="3">
                  <c:v>Spicy</c:v>
                </c:pt>
                <c:pt idx="4">
                  <c:v>Woody</c:v>
                </c:pt>
                <c:pt idx="5">
                  <c:v>Burnt</c:v>
                </c:pt>
                <c:pt idx="6">
                  <c:v>Cereal</c:v>
                </c:pt>
                <c:pt idx="7">
                  <c:v>Nutty</c:v>
                </c:pt>
                <c:pt idx="8">
                  <c:v>Fruity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92</c:v>
                </c:pt>
                <c:pt idx="1">
                  <c:v>120</c:v>
                </c:pt>
                <c:pt idx="2">
                  <c:v>72</c:v>
                </c:pt>
                <c:pt idx="3">
                  <c:v>52</c:v>
                </c:pt>
                <c:pt idx="4">
                  <c:v>48</c:v>
                </c:pt>
                <c:pt idx="5">
                  <c:v>112</c:v>
                </c:pt>
                <c:pt idx="6">
                  <c:v>132</c:v>
                </c:pt>
                <c:pt idx="7">
                  <c:v>56</c:v>
                </c:pt>
                <c:pt idx="8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1-C74B-B445-69CAD6148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122496"/>
        <c:axId val="219121320"/>
      </c:barChart>
      <c:catAx>
        <c:axId val="21912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" pitchFamily="18" charset="0"/>
                <a:cs typeface="TIMES" pitchFamily="18" charset="0"/>
              </a:defRPr>
            </a:pPr>
            <a:endParaRPr lang="ru-RU"/>
          </a:p>
        </c:txPr>
        <c:crossAx val="219121320"/>
        <c:crosses val="autoZero"/>
        <c:auto val="1"/>
        <c:lblAlgn val="ctr"/>
        <c:lblOffset val="100"/>
        <c:noMultiLvlLbl val="0"/>
      </c:catAx>
      <c:valAx>
        <c:axId val="219121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912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800">
                <a:latin typeface="TIMES" pitchFamily="18" charset="0"/>
                <a:cs typeface="TIMES" pitchFamily="18" charset="0"/>
              </a:defRPr>
            </a:pPr>
            <a:r>
              <a:rPr lang="en-US" sz="2800" dirty="0">
                <a:latin typeface="TIMES" pitchFamily="18" charset="0"/>
                <a:cs typeface="TIMES" pitchFamily="18" charset="0"/>
              </a:rPr>
              <a:t>Black Tea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Green</c:v>
                </c:pt>
                <c:pt idx="1">
                  <c:v>Sweet</c:v>
                </c:pt>
                <c:pt idx="2">
                  <c:v>Floral</c:v>
                </c:pt>
                <c:pt idx="3">
                  <c:v>Spicy</c:v>
                </c:pt>
                <c:pt idx="4">
                  <c:v>Woody</c:v>
                </c:pt>
                <c:pt idx="5">
                  <c:v>Burnt</c:v>
                </c:pt>
                <c:pt idx="6">
                  <c:v>Cereal</c:v>
                </c:pt>
                <c:pt idx="7">
                  <c:v>Nutty</c:v>
                </c:pt>
                <c:pt idx="8">
                  <c:v>Fruity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150</c:v>
                </c:pt>
                <c:pt idx="1">
                  <c:v>160</c:v>
                </c:pt>
                <c:pt idx="2">
                  <c:v>84</c:v>
                </c:pt>
                <c:pt idx="3">
                  <c:v>47</c:v>
                </c:pt>
                <c:pt idx="4">
                  <c:v>90</c:v>
                </c:pt>
                <c:pt idx="5">
                  <c:v>160</c:v>
                </c:pt>
                <c:pt idx="6">
                  <c:v>120</c:v>
                </c:pt>
                <c:pt idx="7">
                  <c:v>44</c:v>
                </c:pt>
                <c:pt idx="8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46-4848-81A5-341062BE4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7304"/>
        <c:axId val="15580832"/>
      </c:barChart>
      <c:catAx>
        <c:axId val="1557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" pitchFamily="18" charset="0"/>
                <a:cs typeface="TIMES" pitchFamily="18" charset="0"/>
              </a:defRPr>
            </a:pPr>
            <a:endParaRPr lang="ru-RU"/>
          </a:p>
        </c:txPr>
        <c:crossAx val="15580832"/>
        <c:crosses val="autoZero"/>
        <c:auto val="1"/>
        <c:lblAlgn val="ctr"/>
        <c:lblOffset val="100"/>
        <c:noMultiLvlLbl val="0"/>
      </c:catAx>
      <c:valAx>
        <c:axId val="15580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577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9285-940C-46ED-9BAA-F0BD2B29F977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D3F1-AC76-46B6-810F-0213294A6C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55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1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04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AABE-3486-4219-AAF0-315A61EE934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67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36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084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4D3F1-AC76-46B6-810F-0213294A6CD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7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38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4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53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5905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299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386953" y="1812727"/>
            <a:ext cx="913209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3" name="Line"/>
          <p:cNvSpPr/>
          <p:nvPr/>
        </p:nvSpPr>
        <p:spPr>
          <a:xfrm flipV="1">
            <a:off x="386953" y="6500811"/>
            <a:ext cx="9132094" cy="2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4" name="Line"/>
          <p:cNvSpPr/>
          <p:nvPr/>
        </p:nvSpPr>
        <p:spPr>
          <a:xfrm flipV="1">
            <a:off x="386953" y="357188"/>
            <a:ext cx="9132094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386953" y="2134195"/>
            <a:ext cx="9132094" cy="402728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2073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7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62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1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9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1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20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66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23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CF32-D923-4B7F-8BE4-67F1C3E999B6}" type="datetimeFigureOut">
              <a:rPr lang="ko-KR" altLang="en-US" smtClean="0"/>
              <a:pPr/>
              <a:t>2020-03-12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068-249D-4307-B43F-03202229BEA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날짜 개체 틀 3"/>
          <p:cNvSpPr txBox="1">
            <a:spLocks/>
          </p:cNvSpPr>
          <p:nvPr userDrawn="1"/>
        </p:nvSpPr>
        <p:spPr>
          <a:xfrm>
            <a:off x="4278044" y="5228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500" b="1" kern="12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  <a:cs typeface="+mn-cs"/>
            </a:endParaRPr>
          </a:p>
        </p:txBody>
      </p:sp>
      <p:pic>
        <p:nvPicPr>
          <p:cNvPr id="11" name="Picture 2" descr="D:\PPT-상단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5"/>
            <a:ext cx="9906000" cy="45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SCENTONE-글씨만.png"/>
          <p:cNvPicPr>
            <a:picLocks noChangeAspect="1" noChangeArrowheads="1"/>
          </p:cNvPicPr>
          <p:nvPr userDrawn="1"/>
        </p:nvPicPr>
        <p:blipFill rotWithShape="1">
          <a:blip r:embed="rId17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7"/>
          <a:stretch/>
        </p:blipFill>
        <p:spPr bwMode="auto">
          <a:xfrm>
            <a:off x="128464" y="106651"/>
            <a:ext cx="2088232" cy="283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57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5" t="14017" b="-14017"/>
          <a:stretch/>
        </p:blipFill>
        <p:spPr bwMode="auto">
          <a:xfrm>
            <a:off x="-438335" y="0"/>
            <a:ext cx="10367180" cy="636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038525" y="4159304"/>
            <a:ext cx="5614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600" dirty="0">
                <a:solidFill>
                  <a:schemeClr val="bg1"/>
                </a:solidFill>
                <a:latin typeface="Georgia" pitchFamily="18" charset="0"/>
                <a:ea typeface="Adobe 고딕 Std B" pitchFamily="34" charset="-127"/>
              </a:rPr>
              <a:t>FLAVORIST</a:t>
            </a:r>
            <a:endParaRPr lang="ko-KR" altLang="en-US" sz="6600" dirty="0">
              <a:solidFill>
                <a:schemeClr val="bg1"/>
              </a:solidFill>
              <a:latin typeface="Georgia" pitchFamily="18" charset="0"/>
              <a:ea typeface="Adobe 고딕 Std B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757" y="5013175"/>
            <a:ext cx="9903743" cy="1849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85248" y="5025950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Adobe 고딕 Std B" pitchFamily="34" charset="-127"/>
              </a:rPr>
              <a:t>TEA</a:t>
            </a:r>
            <a:endParaRPr lang="ko-KR" altLang="en-US" sz="6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700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Анатомия восприятия</a:t>
            </a:r>
            <a:br>
              <a:rPr lang="ru-RU" dirty="0" smtClean="0"/>
            </a:br>
            <a:r>
              <a:rPr lang="ru-RU" sz="3164" dirty="0"/>
              <a:t>5 вкусов</a:t>
            </a:r>
            <a:endParaRPr lang="ru-RU" sz="3164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75" dirty="0"/>
              <a:t>Кислый</a:t>
            </a:r>
          </a:p>
          <a:p>
            <a:r>
              <a:rPr lang="ru-RU" sz="1875" dirty="0"/>
              <a:t>Горький</a:t>
            </a:r>
          </a:p>
          <a:p>
            <a:r>
              <a:rPr lang="ru-RU" sz="1875" dirty="0"/>
              <a:t>Сладкий</a:t>
            </a:r>
          </a:p>
          <a:p>
            <a:r>
              <a:rPr lang="ru-RU" sz="1875" dirty="0"/>
              <a:t>Солёный</a:t>
            </a:r>
          </a:p>
          <a:p>
            <a:r>
              <a:rPr lang="ru-RU" sz="1875" dirty="0"/>
              <a:t>Умами</a:t>
            </a:r>
          </a:p>
          <a:p>
            <a:endParaRPr lang="ru-RU" sz="1875" dirty="0"/>
          </a:p>
        </p:txBody>
      </p:sp>
      <p:pic>
        <p:nvPicPr>
          <p:cNvPr id="9218" name="Picture 2" descr="ÐÐ°ÑÑÐ¸Ð½ÐºÐ¸ Ð¿Ð¾ Ð·Ð°Ð¿ÑÐ¾ÑÑ taste buds on tongu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1801507"/>
            <a:ext cx="4466746" cy="44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37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990" y="441793"/>
            <a:ext cx="8003559" cy="78131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Восприятие аромата</a:t>
            </a:r>
            <a:endParaRPr lang="ru-RU" dirty="0"/>
          </a:p>
        </p:txBody>
      </p:sp>
      <p:pic>
        <p:nvPicPr>
          <p:cNvPr id="7170" name="Picture 2" descr="ÐÐ°ÑÑÐ¸Ð½ÐºÐ¸ Ð¿Ð¾ Ð·Ð°Ð¿ÑÐ¾ÑÑ orthonasal and retronas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6" y="1223113"/>
            <a:ext cx="8754713" cy="514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016896" y="15007"/>
            <a:ext cx="539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dirty="0"/>
              <a:t>Development of Mechanical Analysis</a:t>
            </a:r>
            <a:endParaRPr lang="ko-KR" altLang="en-US" dirty="0"/>
          </a:p>
        </p:txBody>
      </p:sp>
      <p:grpSp>
        <p:nvGrpSpPr>
          <p:cNvPr id="2" name="그룹 2"/>
          <p:cNvGrpSpPr/>
          <p:nvPr/>
        </p:nvGrpSpPr>
        <p:grpSpPr>
          <a:xfrm>
            <a:off x="952386" y="741400"/>
            <a:ext cx="8001229" cy="5375200"/>
            <a:chOff x="920552" y="692696"/>
            <a:chExt cx="8001229" cy="5375200"/>
          </a:xfrm>
        </p:grpSpPr>
        <p:pic>
          <p:nvPicPr>
            <p:cNvPr id="83969" name="Picture 1" descr="C:\Users\Hwang Sung Hwan\Desktop\아로마책자 보강자료\사진_GC\기계세팅\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0552" y="727448"/>
              <a:ext cx="3972383" cy="261515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3970" name="Picture 2" descr="C:\Users\Hwang Sung Hwan\Desktop\아로마책자 보강자료\사진_GC\DSC_144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0552" y="3408419"/>
              <a:ext cx="3972383" cy="265947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3971" name="Picture 3" descr="C:\Users\Hwang Sung Hwan\Desktop\아로마책자 보강자료\사진_GC\GC-O,CFM\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692696"/>
              <a:ext cx="3958084" cy="2649904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3972" name="Picture 4" descr="C:\Users\Hwang Sung Hwan\Desktop\아로마책자 보강자료\사진_GC\GC-MS\DSC_149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408419"/>
              <a:ext cx="3968781" cy="265706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타원 2"/>
          <p:cNvSpPr/>
          <p:nvPr/>
        </p:nvSpPr>
        <p:spPr>
          <a:xfrm>
            <a:off x="6321152" y="1772816"/>
            <a:ext cx="648072" cy="6480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2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27072" y="15007"/>
            <a:ext cx="521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dirty="0"/>
              <a:t>Coffee Aroma : Gas Chromatograph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27344" r="18740" b="6250"/>
          <a:stretch>
            <a:fillRect/>
          </a:stretch>
        </p:blipFill>
        <p:spPr bwMode="auto">
          <a:xfrm>
            <a:off x="58550" y="711502"/>
            <a:ext cx="9683505" cy="59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6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2008" y="-46548"/>
            <a:ext cx="36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Common Language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4" name="Picture 3" descr="D:\Google 드라이브\3. 교육\2. 조향사\2. Tea Flavorist\13. Tea 관련 사진 (1)\TEA 내부책자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76" y="482305"/>
            <a:ext cx="6263220" cy="62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7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:\3. 교육 준비 &amp; 인스트럭터 정보\scentone-copyright-한-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6679171"/>
            <a:ext cx="2352129" cy="1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68394"/>
            <a:ext cx="6192688" cy="634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Google 드라이브\3. 교육\2. 조향사\2. Tea Flavorist\13. Tea 관련 사진 (1)\T100 제품_티랩\6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7"/>
          <a:stretch/>
        </p:blipFill>
        <p:spPr bwMode="auto">
          <a:xfrm>
            <a:off x="6497736" y="3805324"/>
            <a:ext cx="2919760" cy="26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2008" y="-46548"/>
            <a:ext cx="36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Common Language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:\3. 교육 준비 &amp; 인스트럭터 정보\scentone-copyright-한-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6679171"/>
            <a:ext cx="2352129" cy="1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Google 드라이브\3. 교육\2. 조향사\2. Tea Flavorist\13. Tea 관련 사진 (1)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2" y="1412776"/>
            <a:ext cx="4258394" cy="42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Google 드라이브\3. 교육\2. 조향사\2. Tea Flavorist\13. Tea 관련 사진 (1)\13423761_910653225727647_764666768959147554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94" y="1402854"/>
            <a:ext cx="4258394" cy="425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2008" y="-46548"/>
            <a:ext cx="36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Common Language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92008" y="-46548"/>
            <a:ext cx="36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Common Language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476672"/>
            <a:ext cx="6177912" cy="62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90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9906000" cy="89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151035" y="2878467"/>
            <a:ext cx="3058273" cy="766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TIMES" pitchFamily="18" charset="0"/>
                <a:ea typeface="Verdana" pitchFamily="34" charset="0"/>
                <a:cs typeface="TIMES" pitchFamily="18" charset="0"/>
              </a:rPr>
              <a:t>Tea </a:t>
            </a:r>
            <a:r>
              <a:rPr lang="en-US" altLang="ko-KR" sz="4000" b="1" dirty="0" err="1">
                <a:solidFill>
                  <a:schemeClr val="bg1"/>
                </a:solidFill>
                <a:latin typeface="TIMES" pitchFamily="18" charset="0"/>
                <a:ea typeface="Verdana" pitchFamily="34" charset="0"/>
                <a:cs typeface="TIMES" pitchFamily="18" charset="0"/>
              </a:rPr>
              <a:t>Flavorist</a:t>
            </a:r>
            <a:endParaRPr lang="en-US" altLang="ko-KR" sz="4000" dirty="0">
              <a:solidFill>
                <a:schemeClr val="bg1"/>
              </a:solidFill>
              <a:latin typeface="TIMES" pitchFamily="18" charset="0"/>
              <a:ea typeface="Verdana" pitchFamily="34" charset="0"/>
              <a:cs typeface="TIMES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4230" y="2886035"/>
            <a:ext cx="180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800" b="1" dirty="0">
                <a:solidFill>
                  <a:srgbClr val="45515A"/>
                </a:solidFill>
                <a:latin typeface="TIMES" pitchFamily="18" charset="0"/>
                <a:ea typeface="나눔고딕 ExtraBold" pitchFamily="50" charset="-127"/>
                <a:cs typeface="TIMES" pitchFamily="18" charset="0"/>
              </a:rPr>
              <a:t>Part 2</a:t>
            </a:r>
            <a:endParaRPr lang="ko-KR" altLang="en-US" sz="4800" b="1" dirty="0">
              <a:solidFill>
                <a:srgbClr val="45515A"/>
              </a:solidFill>
              <a:latin typeface="TIMES" pitchFamily="18" charset="0"/>
              <a:ea typeface="나눔고딕 ExtraBold" pitchFamily="50" charset="-127"/>
              <a:cs typeface="TIMES" pitchFamily="18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3933056"/>
            <a:ext cx="9906000" cy="0"/>
          </a:xfrm>
          <a:prstGeom prst="line">
            <a:avLst/>
          </a:prstGeom>
          <a:ln w="19050">
            <a:solidFill>
              <a:srgbClr val="5F6F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25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D:\Google 드라이브\3. 교육\2. 조향사\2. Tea Flavorist\13. Tea 관련 사진 (1)\대만 Tea\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1337778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Google 드라이브\3. 교육\2. 조향사\2. Tea Flavorist\13. Tea 관련 사진 (1)\대만 Tea\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58" y="1337778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Google 드라이브\3. 교육\2. 조향사\2. Tea Flavorist\13. Tea 관련 사진 (1)\대만 Tea\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93" y="1337778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Google 드라이브\3. 교육\2. 조향사\2. Tea Flavorist\13. Tea 관련 사진 (1)\대만 Tea\4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27" y="1337778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Google 드라이브\3. 교육\2. 조향사\2. Tea Flavorist\13. Tea 관련 사진 (1)\대만 Tea\4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975865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:\Google 드라이브\3. 교육\2. 조향사\2. Tea Flavorist\13. Tea 관련 사진 (1)\대만 Tea\4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23" y="3975865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D:\Google 드라이브\3. 교육\2. 조향사\2. Tea Flavorist\13. Tea 관련 사진 (1)\대만 Tea\4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58" y="3975865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D:\Google 드라이브\3. 교육\2. 조향사\2. Tea Flavorist\13. Tea 관련 사진 (1)\대만 Tea\4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93" y="3975865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:\Google 드라이브\3. 교육\2. 조향사\2. Tea Flavorist\13. Tea 관련 사진 (1)\대만 Tea\4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27" y="3975865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D:\Google 드라이브\3. 교육\2. 조향사\2. Tea Flavorist\13. Tea 관련 사진 (1)\대만 Tea\4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37778"/>
            <a:ext cx="1696085" cy="22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23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1757" y="5013175"/>
            <a:ext cx="9903743" cy="1849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21618" r="30175" b="18090"/>
          <a:stretch/>
        </p:blipFill>
        <p:spPr bwMode="auto">
          <a:xfrm>
            <a:off x="588478" y="116632"/>
            <a:ext cx="907403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5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Google 드라이브\3. 교육\2. 조향사\2. Tea Flavorist\13. Tea 관련 사진 (1)\티소믈리에연구원\IMG_6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0" y="3732658"/>
            <a:ext cx="3819592" cy="28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Google 드라이브\3. 교육\2. 조향사\2. Tea Flavorist\13. Tea 관련 사진 (1)\티소믈리에연구원\IMG_66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0" y="708042"/>
            <a:ext cx="3819592" cy="28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Google 드라이브\3. 교육\2. 조향사\2. Tea Flavorist\13. Tea 관련 사진 (1)\티소믈리에연구원\IMG_66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04" y="1444205"/>
            <a:ext cx="5889311" cy="44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091" y="6237312"/>
            <a:ext cx="377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ko-KR" dirty="0">
                <a:solidFill>
                  <a:prstClr val="white"/>
                </a:solidFill>
                <a:latin typeface="Vivaldi" panose="03020602050506090804" pitchFamily="66" charset="0"/>
              </a:rPr>
              <a:t>By Sabina Kim</a:t>
            </a:r>
          </a:p>
        </p:txBody>
      </p:sp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93550"/>
              </p:ext>
            </p:extLst>
          </p:nvPr>
        </p:nvGraphicFramePr>
        <p:xfrm>
          <a:off x="529975" y="837312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16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차트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221008"/>
              </p:ext>
            </p:extLst>
          </p:nvPr>
        </p:nvGraphicFramePr>
        <p:xfrm>
          <a:off x="488504" y="692696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80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769229"/>
              </p:ext>
            </p:extLst>
          </p:nvPr>
        </p:nvGraphicFramePr>
        <p:xfrm>
          <a:off x="632520" y="836712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37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35659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Арома</a:t>
            </a:r>
            <a:r>
              <a:rPr lang="ru-RU" dirty="0" smtClean="0"/>
              <a:t> тренинги </a:t>
            </a:r>
            <a:r>
              <a:rPr lang="en-US" dirty="0" err="1" smtClean="0"/>
              <a:t>Scentone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4" y="5157192"/>
            <a:ext cx="7691875" cy="1015008"/>
          </a:xfrm>
        </p:spPr>
        <p:txBody>
          <a:bodyPr>
            <a:noAutofit/>
          </a:bodyPr>
          <a:lstStyle/>
          <a:p>
            <a:r>
              <a:rPr lang="ru-RU" sz="1600" dirty="0"/>
              <a:t>Аромат - это наша память. Основные проблемы описания аромата:</a:t>
            </a:r>
          </a:p>
          <a:p>
            <a:r>
              <a:rPr lang="ru-RU" sz="1600" dirty="0"/>
              <a:t>-один и тот же аромат в разных регионах разнятся</a:t>
            </a:r>
          </a:p>
          <a:p>
            <a:r>
              <a:rPr lang="ru-RU" sz="1600" dirty="0"/>
              <a:t>-сложно достать из памяти тот самый необходимый. Невозможно опытным путём перенести аромат из бутылочки на один из ароматов в кофе во время дегустации. Необходим проводник - визуальный ряд или ассоциация! </a:t>
            </a:r>
          </a:p>
        </p:txBody>
      </p:sp>
    </p:spTree>
    <p:extLst>
      <p:ext uri="{BB962C8B-B14F-4D97-AF65-F5344CB8AC3E}">
        <p14:creationId xmlns:p14="http://schemas.microsoft.com/office/powerpoint/2010/main" val="192864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777" y="-46548"/>
            <a:ext cx="206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</a:t>
            </a:r>
            <a:r>
              <a:rPr lang="en-US" altLang="ko-KR" sz="2800" dirty="0" err="1">
                <a:latin typeface="TIMES" pitchFamily="18" charset="0"/>
                <a:cs typeface="TIMES" pitchFamily="18" charset="0"/>
              </a:rPr>
              <a:t>Flavorist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67535"/>
              </p:ext>
            </p:extLst>
          </p:nvPr>
        </p:nvGraphicFramePr>
        <p:xfrm>
          <a:off x="1496617" y="548680"/>
          <a:ext cx="7272806" cy="619268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24028"/>
                <a:gridCol w="2424028"/>
                <a:gridCol w="2424750"/>
              </a:tblGrid>
              <a:tr h="2064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Карамель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Шоколад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Орехи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злаковые 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Пряности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64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</a:rPr>
                        <a:t>Овощи 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45515A"/>
                          </a:solidFill>
                          <a:effectLst/>
                        </a:rPr>
                        <a:t>Косточковые</a:t>
                      </a:r>
                      <a:endParaRPr lang="ru-RU" sz="2800" b="0" dirty="0">
                        <a:solidFill>
                          <a:srgbClr val="45515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45515A"/>
                          </a:solidFill>
                          <a:effectLst/>
                        </a:rPr>
                        <a:t>Тропические фрукты </a:t>
                      </a:r>
                      <a:endParaRPr lang="ru-RU" sz="2800" b="0" dirty="0">
                        <a:solidFill>
                          <a:srgbClr val="45515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64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Цветы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endParaRPr lang="ru-RU" sz="2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</a:rPr>
                        <a:t>Травы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45515A"/>
                          </a:solidFill>
                          <a:effectLst/>
                        </a:rPr>
                        <a:t>Цитрусы</a:t>
                      </a:r>
                      <a:r>
                        <a:rPr lang="ru-RU" sz="2800" b="0" dirty="0" smtClean="0">
                          <a:solidFill>
                            <a:srgbClr val="45515A"/>
                          </a:solidFill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45515A"/>
                          </a:solidFill>
                          <a:effectLst/>
                        </a:rPr>
                        <a:t>другие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45515A"/>
                          </a:solidFill>
                          <a:effectLst/>
                        </a:rPr>
                        <a:t>фрукты</a:t>
                      </a:r>
                      <a:endParaRPr lang="ru-RU" sz="2800" b="0" dirty="0">
                        <a:solidFill>
                          <a:srgbClr val="45515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45515A"/>
                          </a:solidFill>
                          <a:effectLst/>
                        </a:rPr>
                        <a:t>Ягоды</a:t>
                      </a:r>
                      <a:r>
                        <a:rPr lang="en-US" sz="2800" b="0" dirty="0">
                          <a:solidFill>
                            <a:srgbClr val="45515A"/>
                          </a:solidFill>
                          <a:effectLst/>
                        </a:rPr>
                        <a:t>/ </a:t>
                      </a:r>
                      <a:endParaRPr lang="ru-RU" sz="2800" b="0" dirty="0" smtClean="0">
                        <a:solidFill>
                          <a:srgbClr val="45515A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45515A"/>
                          </a:solidFill>
                          <a:effectLst/>
                        </a:rPr>
                        <a:t>сухофрукты</a:t>
                      </a:r>
                      <a:endParaRPr lang="ru-RU" sz="2800" b="0" dirty="0">
                        <a:solidFill>
                          <a:srgbClr val="45515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99" marR="5779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1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848" y="30028"/>
            <a:ext cx="5943600" cy="3565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Хотите узнать больше?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9168" y="4760219"/>
            <a:ext cx="6690255" cy="108701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12-14.03. Стенд </a:t>
            </a:r>
            <a:r>
              <a:rPr lang="ru-RU" sz="1800" b="1" dirty="0" err="1" smtClean="0"/>
              <a:t>Кафема</a:t>
            </a:r>
            <a:r>
              <a:rPr lang="ru-RU" sz="1800" b="1" dirty="0" smtClean="0"/>
              <a:t> </a:t>
            </a:r>
            <a:r>
              <a:rPr lang="ru-RU" sz="1800" b="1" dirty="0" smtClean="0"/>
              <a:t>С26 на выставке</a:t>
            </a:r>
          </a:p>
          <a:p>
            <a:r>
              <a:rPr lang="ru-RU" sz="1800" b="1" dirty="0" smtClean="0"/>
              <a:t>13.03. 15:00 Семинар по </a:t>
            </a:r>
            <a:r>
              <a:rPr lang="ru-RU" sz="1800" b="1" dirty="0" err="1" smtClean="0"/>
              <a:t>ароматике</a:t>
            </a:r>
            <a:r>
              <a:rPr lang="ru-RU" sz="1800" b="1" dirty="0" smtClean="0"/>
              <a:t> кофе на выставке</a:t>
            </a:r>
            <a:endParaRPr lang="ru-RU" sz="1800" b="1" dirty="0" smtClean="0"/>
          </a:p>
          <a:p>
            <a:r>
              <a:rPr lang="ru-RU" sz="1800" b="1" dirty="0" smtClean="0"/>
              <a:t>14.03. 11:00 Чемпионат </a:t>
            </a:r>
            <a:r>
              <a:rPr lang="ru-RU" sz="1800" b="1" dirty="0" err="1" smtClean="0"/>
              <a:t>Аромастер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r>
              <a:rPr lang="ru-RU" sz="1800" b="1" dirty="0" smtClean="0"/>
              <a:t>Больше </a:t>
            </a:r>
            <a:r>
              <a:rPr lang="ru-RU" sz="1800" b="1" dirty="0" smtClean="0"/>
              <a:t>информации на </a:t>
            </a:r>
            <a:r>
              <a:rPr lang="en-US" sz="1800" b="1" dirty="0" smtClean="0"/>
              <a:t>www.kafema.ru</a:t>
            </a:r>
            <a:endParaRPr lang="ru-RU" sz="18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>
          <a:xfrm>
            <a:off x="2216695" y="612775"/>
            <a:ext cx="5668549" cy="3924380"/>
          </a:xfrm>
        </p:spPr>
      </p:pic>
    </p:spTree>
    <p:extLst>
      <p:ext uri="{BB962C8B-B14F-4D97-AF65-F5344CB8AC3E}">
        <p14:creationId xmlns:p14="http://schemas.microsoft.com/office/powerpoint/2010/main" val="34247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219" y="-171400"/>
            <a:ext cx="182190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TIMES" pitchFamily="18" charset="0"/>
                <a:ea typeface="a옛날목욕탕L" pitchFamily="18" charset="-127"/>
                <a:cs typeface="TIMES" pitchFamily="18" charset="0"/>
              </a:rPr>
              <a:t>Tea Market</a:t>
            </a:r>
            <a:endParaRPr lang="ko-KR" altLang="en-US" sz="2800" dirty="0">
              <a:solidFill>
                <a:schemeClr val="bg1"/>
              </a:solidFill>
              <a:latin typeface="TIMES" pitchFamily="18" charset="0"/>
              <a:ea typeface="a옛날목욕탕L" pitchFamily="18" charset="-127"/>
              <a:cs typeface="TIMES" pitchFamily="18" charset="0"/>
            </a:endParaRPr>
          </a:p>
        </p:txBody>
      </p:sp>
      <p:pic>
        <p:nvPicPr>
          <p:cNvPr id="12" name="Picture 2" descr="N:\3. 교육 준비 &amp; 인스트럭터 정보\scentone-copyright-한-줄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6679171"/>
            <a:ext cx="2352129" cy="1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/>
          <a:stretch/>
        </p:blipFill>
        <p:spPr bwMode="auto">
          <a:xfrm>
            <a:off x="699122" y="1628800"/>
            <a:ext cx="8718374" cy="45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11387" y="908720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Black Tea  &gt;&gt;  Green Tea  &gt;  Fruit/ Herbal Tea</a:t>
            </a:r>
          </a:p>
        </p:txBody>
      </p:sp>
    </p:spTree>
    <p:extLst>
      <p:ext uri="{BB962C8B-B14F-4D97-AF65-F5344CB8AC3E}">
        <p14:creationId xmlns:p14="http://schemas.microsoft.com/office/powerpoint/2010/main" val="179430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44888" y="-27384"/>
            <a:ext cx="401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How many aromas in Tea?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52584" t="25862" r="36859" b="46794"/>
          <a:stretch>
            <a:fillRect/>
          </a:stretch>
        </p:blipFill>
        <p:spPr bwMode="auto">
          <a:xfrm>
            <a:off x="1311942" y="1135183"/>
            <a:ext cx="3353293" cy="48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52035" t="54183" r="36859" b="20898"/>
          <a:stretch>
            <a:fillRect/>
          </a:stretch>
        </p:blipFill>
        <p:spPr bwMode="auto">
          <a:xfrm>
            <a:off x="5241032" y="1268760"/>
            <a:ext cx="3656803" cy="46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2811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2008" y="-46548"/>
            <a:ext cx="362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4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ko-KR" sz="2800" dirty="0">
                <a:latin typeface="TIMES" pitchFamily="18" charset="0"/>
                <a:cs typeface="TIMES" pitchFamily="18" charset="0"/>
              </a:rPr>
              <a:t>Tea Common Language</a:t>
            </a:r>
            <a:endParaRPr lang="ko-KR" altLang="en-US" sz="28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6" name="Заголовок 14"/>
          <p:cNvSpPr txBox="1">
            <a:spLocks/>
          </p:cNvSpPr>
          <p:nvPr/>
        </p:nvSpPr>
        <p:spPr>
          <a:xfrm>
            <a:off x="328229" y="692696"/>
            <a:ext cx="4216283" cy="150865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Какой для вас этот чай?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478534"/>
            <a:ext cx="4254219" cy="6381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0472" y="2417371"/>
            <a:ext cx="4680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 каждого </a:t>
            </a:r>
            <a:r>
              <a:rPr lang="ru-RU" sz="3200" dirty="0" smtClean="0"/>
              <a:t>человека</a:t>
            </a:r>
          </a:p>
          <a:p>
            <a:r>
              <a:rPr lang="ru-RU" sz="3200" dirty="0" smtClean="0"/>
              <a:t>свой </a:t>
            </a:r>
            <a:r>
              <a:rPr lang="ru-RU" sz="3200" dirty="0"/>
              <a:t>опыт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ощущениях аромата и букета </a:t>
            </a:r>
            <a:r>
              <a:rPr lang="ru-RU" sz="3200" dirty="0" smtClean="0"/>
              <a:t>в </a:t>
            </a:r>
            <a:r>
              <a:rPr lang="ru-RU" sz="3200" dirty="0"/>
              <a:t>целом, </a:t>
            </a:r>
          </a:p>
          <a:p>
            <a:r>
              <a:rPr lang="ru-RU" sz="3200" dirty="0"/>
              <a:t>поэтому описание </a:t>
            </a:r>
            <a:endParaRPr lang="ru-RU" sz="3200" dirty="0" smtClean="0"/>
          </a:p>
          <a:p>
            <a:r>
              <a:rPr lang="ru-RU" sz="3200" dirty="0" smtClean="0"/>
              <a:t>букета </a:t>
            </a:r>
            <a:r>
              <a:rPr lang="ru-RU" sz="3200" dirty="0"/>
              <a:t>всегда </a:t>
            </a:r>
            <a:r>
              <a:rPr lang="ru-RU" sz="3200" dirty="0" smtClean="0"/>
              <a:t>верно,</a:t>
            </a:r>
          </a:p>
          <a:p>
            <a:r>
              <a:rPr lang="ru-RU" sz="3200" dirty="0" smtClean="0"/>
              <a:t>исходя </a:t>
            </a:r>
            <a:r>
              <a:rPr lang="ru-RU" sz="3200" dirty="0"/>
              <a:t>из </a:t>
            </a:r>
            <a:r>
              <a:rPr lang="ru-RU" sz="3200" dirty="0" smtClean="0"/>
              <a:t>своего</a:t>
            </a:r>
          </a:p>
          <a:p>
            <a:r>
              <a:rPr lang="ru-RU" sz="3200" dirty="0" smtClean="0"/>
              <a:t>собственного </a:t>
            </a:r>
            <a:r>
              <a:rPr lang="ru-RU" sz="3200" dirty="0"/>
              <a:t>опыта.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6006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89110" y="28386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ko-KR" sz="2400" dirty="0" smtClean="0">
                <a:solidFill>
                  <a:schemeClr val="bg1"/>
                </a:solidFill>
                <a:latin typeface="+mn-ea"/>
              </a:rPr>
              <a:t>Один и тот же аромат называют разными</a:t>
            </a:r>
            <a:endParaRPr lang="ko-KR" altLang="en-US" sz="24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14073" t="39160" r="41040" b="20000"/>
          <a:stretch>
            <a:fillRect/>
          </a:stretch>
        </p:blipFill>
        <p:spPr bwMode="auto">
          <a:xfrm>
            <a:off x="371021" y="1561946"/>
            <a:ext cx="909195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238620" y="785794"/>
            <a:ext cx="2539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3600" b="1" dirty="0" smtClean="0">
                <a:solidFill>
                  <a:srgbClr val="5F6F7B"/>
                </a:solidFill>
              </a:rPr>
              <a:t>Почему??</a:t>
            </a:r>
            <a:r>
              <a:rPr lang="en-US" altLang="ko-KR" sz="3600" b="1" dirty="0" smtClean="0">
                <a:solidFill>
                  <a:srgbClr val="5F6F7B"/>
                </a:solidFill>
              </a:rPr>
              <a:t> </a:t>
            </a:r>
            <a:endParaRPr lang="ko-KR" altLang="en-US" sz="3600" dirty="0">
              <a:solidFill>
                <a:srgbClr val="5F6F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1644" y="4800600"/>
            <a:ext cx="7115811" cy="3565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региона проживания на восприятие продукта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r="182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41644" y="5157192"/>
            <a:ext cx="6899787" cy="1440160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Один и тот же продукт в разных регионах имеет разный вкус</a:t>
            </a:r>
          </a:p>
          <a:p>
            <a:pPr marL="342900" indent="-342900">
              <a:buAutoNum type="arabicPeriod"/>
            </a:pPr>
            <a:r>
              <a:rPr lang="ru-RU" dirty="0" smtClean="0"/>
              <a:t>Вкусовые пристрастия и продуктовая корзина отличаются в регионах</a:t>
            </a:r>
          </a:p>
          <a:p>
            <a:r>
              <a:rPr lang="ru-RU" b="1" dirty="0"/>
              <a:t>Один и тот же аромат в разных регионах называют по-разному - клюква в Кении, смородина в Европе, слива в Америке - один и тот же аромат. </a:t>
            </a:r>
            <a:endParaRPr lang="ru-RU" b="1" dirty="0" smtClean="0"/>
          </a:p>
          <a:p>
            <a:r>
              <a:rPr lang="ru-RU" b="1" dirty="0" smtClean="0"/>
              <a:t>Кроме того, личные </a:t>
            </a:r>
            <a:r>
              <a:rPr lang="ru-RU" b="1" dirty="0"/>
              <a:t>воспоминания (неприятная ситуация может </a:t>
            </a:r>
            <a:r>
              <a:rPr lang="ru-RU" b="1" dirty="0" smtClean="0"/>
              <a:t>дать</a:t>
            </a:r>
          </a:p>
          <a:p>
            <a:r>
              <a:rPr lang="ru-RU" b="1" dirty="0" smtClean="0"/>
              <a:t>ощущение</a:t>
            </a:r>
            <a:r>
              <a:rPr lang="ru-RU" b="1" dirty="0"/>
              <a:t>, что вкус "некачественный" и наоборот)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38015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теории ароматов.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6971795" cy="108599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Чай</a:t>
            </a:r>
            <a:r>
              <a:rPr lang="ru-RU" sz="2000" dirty="0" smtClean="0"/>
              <a:t> </a:t>
            </a:r>
            <a:r>
              <a:rPr lang="ru-RU" sz="2000" dirty="0"/>
              <a:t>- особо сложный продукт, потому что состоит из многих ароматический </a:t>
            </a:r>
            <a:r>
              <a:rPr lang="ru-RU" sz="2000" dirty="0" smtClean="0"/>
              <a:t>соединений</a:t>
            </a:r>
            <a:r>
              <a:rPr lang="ru-RU" sz="2000" dirty="0" smtClean="0"/>
              <a:t>. И умение их </a:t>
            </a:r>
          </a:p>
          <a:p>
            <a:r>
              <a:rPr lang="ru-RU" sz="2000" dirty="0" smtClean="0"/>
              <a:t>находить и описывать – не врождённое!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723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аромата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4" y="5367338"/>
            <a:ext cx="7763883" cy="123001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воспринимаем аромат как часть вкуса, но вкус на аромат никак не влияет. </a:t>
            </a:r>
            <a:endParaRPr lang="ru-RU" dirty="0" smtClean="0"/>
          </a:p>
          <a:p>
            <a:r>
              <a:rPr lang="ru-RU" dirty="0" smtClean="0"/>
              <a:t>Ощущения </a:t>
            </a:r>
            <a:r>
              <a:rPr lang="ru-RU" dirty="0"/>
              <a:t>вкусовые - врожденные. От природы мы можем ощущать кислый, горький, сладкий, солёный, умами. </a:t>
            </a:r>
            <a:endParaRPr lang="ru-RU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же касается аромата - это личная память, копилка, библиотека </a:t>
            </a:r>
            <a:r>
              <a:rPr lang="ru-RU" b="1" dirty="0" smtClean="0"/>
              <a:t>ощущений, для работы с которой нужна практика и опыт. Работа с ассоциациями и </a:t>
            </a:r>
            <a:r>
              <a:rPr lang="ru-RU" b="1" dirty="0" err="1" smtClean="0"/>
              <a:t>визуалом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386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8649</TotalTime>
  <Words>401</Words>
  <Application>Microsoft Office PowerPoint</Application>
  <PresentationFormat>Лист A4 (210x297 мм)</PresentationFormat>
  <Paragraphs>85</Paragraphs>
  <Slides>26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맑은 고딕</vt:lpstr>
      <vt:lpstr>Adobe 고딕 Std B</vt:lpstr>
      <vt:lpstr>Arial</vt:lpstr>
      <vt:lpstr>a옛날목욕탕L</vt:lpstr>
      <vt:lpstr>Calibri</vt:lpstr>
      <vt:lpstr>Georgia</vt:lpstr>
      <vt:lpstr>Helvetica</vt:lpstr>
      <vt:lpstr>TIMES</vt:lpstr>
      <vt:lpstr>Times New Roman</vt:lpstr>
      <vt:lpstr>Verdana</vt:lpstr>
      <vt:lpstr>Vivaldi</vt:lpstr>
      <vt:lpstr>나눔고딕 ExtraBold</vt:lpstr>
      <vt:lpstr>Office 테마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региона проживания на восприятие продукта</vt:lpstr>
      <vt:lpstr>Основа теории ароматов. </vt:lpstr>
      <vt:lpstr>Анатомия аромата</vt:lpstr>
      <vt:lpstr>Анатомия восприятия 5 вкусов</vt:lpstr>
      <vt:lpstr>Восприятие аромата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Арома тренинги Scentone</vt:lpstr>
      <vt:lpstr>Презентация PowerPoint</vt:lpstr>
      <vt:lpstr>Хотите узнать больше?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каталина школа</cp:lastModifiedBy>
  <cp:revision>317</cp:revision>
  <dcterms:created xsi:type="dcterms:W3CDTF">2015-02-10T08:37:59Z</dcterms:created>
  <dcterms:modified xsi:type="dcterms:W3CDTF">2020-03-12T08:41:28Z</dcterms:modified>
</cp:coreProperties>
</file>