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021D5CE-5A84-4D47-9F49-BC7B355C02E1}">
  <a:tblStyle styleId="{4021D5CE-5A84-4D47-9F49-BC7B355C02E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1C37E16-D97C-4304-BE0E-B2B5E314C5F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28" y="-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274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f0b54aaf0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7f0b54aaf0_2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f0b54aaf0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7f0b54aaf0_2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eff06ee97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eff06ee97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f0b54aaf0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7f0b54aaf0_2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1492f87b2_5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71492f87b2_5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1492f87b2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71492f87b2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eff06ee9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7eff06ee97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1492f87b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71492f87b2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1492f87b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71492f87b2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1492f87b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71492f87b2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150fbfe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7150fbfe1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1492f87b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71492f87b2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7133b985e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7133b985e1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71492f87b2_6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71492f87b2_6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71492f87b2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71492f87b2_0_3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71492f87b2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71492f87b2_0_4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71492f87b2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71492f87b2_0_4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71492f87b2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g71492f87b2_0_4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f0b54aaf0_5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92310" y="-11796713"/>
            <a:ext cx="22159200" cy="1246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2" name="Google Shape;512;g7f0b54aaf0_5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7f0b54aaf0_5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92310" y="-11796713"/>
            <a:ext cx="22159200" cy="1246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2" name="Google Shape;522;g7f0b54aaf0_5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7f0b54aaf0_5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92310" y="-11796713"/>
            <a:ext cx="22159200" cy="1246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3" name="Google Shape;533;g7f0b54aaf0_5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150fbfe1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7150fbfe18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7f0b54aaf0_5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92310" y="-11796713"/>
            <a:ext cx="22159200" cy="1246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44" name="Google Shape;544;g7f0b54aaf0_5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7f0b54aaf0_5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92310" y="-11796713"/>
            <a:ext cx="22159200" cy="1246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54" name="Google Shape;554;g7f0b54aaf0_5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71492f87b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g71492f87b2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71492f87b2_6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g71492f87b2_6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0f73b0d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70f73b0d98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f0b54aaf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7f0b54aaf0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0f73b0d9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70f73b0d9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f0b54aaf0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7f0b54aaf0_2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rgbClr val="FAFAFA"/>
            </a:gs>
            <a:gs pos="100000">
              <a:srgbClr val="CECECE"/>
            </a:gs>
          </a:gsLst>
          <a:lin ang="5400012" scaled="0"/>
        </a:gra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1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7.png"/><Relationship Id="rId5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7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0000"/>
                </a:solidFill>
              </a:rPr>
              <a:t>    </a:t>
            </a:r>
            <a:fld id="{00000000-1234-1234-1234-123412341234}" type="slidenum">
              <a:rPr lang="ru-RU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34"/>
            <a:ext cx="12192000" cy="68411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1037600" y="3362950"/>
            <a:ext cx="9002100" cy="18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accent4"/>
                </a:solidFill>
              </a:rPr>
              <a:t>СТРАТЕГИЯ 2020! </a:t>
            </a:r>
            <a:endParaRPr sz="3000" b="1">
              <a:solidFill>
                <a:schemeClr val="accent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3000" b="1">
                <a:solidFill>
                  <a:schemeClr val="accent4"/>
                </a:solidFill>
              </a:rPr>
              <a:t>НЕЙРОЭКОНОМИКА - НОВЫЙ СПОСОБ СИСТЕМАТИЗАЦИИ БИЗНЕС ПРОЦЕССОВ В КОФЕЙНЕ</a:t>
            </a:r>
            <a:endParaRPr sz="3000" b="1">
              <a:solidFill>
                <a:schemeClr val="accent4"/>
              </a:solidFill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1557531" y="5390098"/>
            <a:ext cx="7370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</a:rPr>
              <a:t>ЕЛИЗАРОВ МИХАИЛ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5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5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5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5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5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/>
          <p:nvPr/>
        </p:nvSpPr>
        <p:spPr>
          <a:xfrm>
            <a:off x="1353875" y="55525"/>
            <a:ext cx="95298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ЕЖЕДНЕВНЫЙ</a:t>
            </a:r>
            <a:r>
              <a:rPr lang="ru-RU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ОТЧЕТ В МЕССЕНДЖЕРАХ (пример)</a:t>
            </a:r>
            <a:endParaRPr sz="3000">
              <a:solidFill>
                <a:srgbClr val="CC0000"/>
              </a:solidFill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 rotWithShape="1">
          <a:blip r:embed="rId5">
            <a:alphaModFix/>
          </a:blip>
          <a:srcRect l="2817" t="22237" r="48767" b="10394"/>
          <a:stretch/>
        </p:blipFill>
        <p:spPr>
          <a:xfrm>
            <a:off x="5729375" y="1319900"/>
            <a:ext cx="6273375" cy="490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6">
            <a:alphaModFix/>
          </a:blip>
          <a:srcRect l="33082" t="18490" r="35192" b="4497"/>
          <a:stretch/>
        </p:blipFill>
        <p:spPr>
          <a:xfrm>
            <a:off x="12699" y="18963"/>
            <a:ext cx="3789151" cy="5171368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8" name="Google Shape;29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98700" y="3964700"/>
            <a:ext cx="2893300" cy="28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5"/>
          <p:cNvPicPr preferRelativeResize="0"/>
          <p:nvPr/>
        </p:nvPicPr>
        <p:blipFill rotWithShape="1">
          <a:blip r:embed="rId8">
            <a:alphaModFix/>
          </a:blip>
          <a:srcRect l="32983" t="19481" r="35486" b="4269"/>
          <a:stretch/>
        </p:blipFill>
        <p:spPr>
          <a:xfrm>
            <a:off x="1913287" y="1608987"/>
            <a:ext cx="3844102" cy="5226449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6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36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6"/>
          <p:cNvSpPr txBox="1"/>
          <p:nvPr/>
        </p:nvSpPr>
        <p:spPr>
          <a:xfrm>
            <a:off x="1353875" y="55525"/>
            <a:ext cx="86925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ЧЕК ЛИСТ ЛИНЕЙНОГО ПЕРСОНАЛА (пример)</a:t>
            </a:r>
            <a:endParaRPr sz="3000">
              <a:solidFill>
                <a:srgbClr val="CC0000"/>
              </a:solidFill>
            </a:endParaRPr>
          </a:p>
        </p:txBody>
      </p:sp>
      <p:pic>
        <p:nvPicPr>
          <p:cNvPr id="310" name="Google Shape;310;p36"/>
          <p:cNvPicPr preferRelativeResize="0"/>
          <p:nvPr/>
        </p:nvPicPr>
        <p:blipFill rotWithShape="1">
          <a:blip r:embed="rId5">
            <a:alphaModFix/>
          </a:blip>
          <a:srcRect l="3691" t="29767" r="3793" b="11485"/>
          <a:stretch/>
        </p:blipFill>
        <p:spPr>
          <a:xfrm>
            <a:off x="1353875" y="1440700"/>
            <a:ext cx="9907550" cy="35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8700" y="4264950"/>
            <a:ext cx="2532725" cy="253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2812" y="5891588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7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7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7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7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37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 txBox="1"/>
          <p:nvPr/>
        </p:nvSpPr>
        <p:spPr>
          <a:xfrm>
            <a:off x="1353875" y="55525"/>
            <a:ext cx="86925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ЕЖЕНЕДЕЛЬНЫЕ</a:t>
            </a:r>
            <a:r>
              <a:rPr lang="ru-RU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ОТЧЕТЫ</a:t>
            </a:r>
            <a:endParaRPr sz="3000">
              <a:solidFill>
                <a:srgbClr val="CC0000"/>
              </a:solidFill>
            </a:endParaRPr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7625" y="1318695"/>
            <a:ext cx="5504475" cy="412837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1335025" y="794775"/>
            <a:ext cx="6812700" cy="51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Участие в собраниях, подведение итогов работы недели ( план по выручке, план по проходимости (АВС-анализ), план по СЧ, план по FC, бракеражный лист, списание по кухне и бару, работа с поставщиками, инвентаризация, результаты маркетинговых мероприятий ( акции, бонусы и т.д)).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Проходимость блюд – АВС-анализ.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Списание по кухне и бару.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Акции и бонусы – контроль результатов.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входящей цены продукции.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производителя продукции.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Себестоимость блюд.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Food cost.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питания персонала.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Отслеживание акций, спец.предложений и постановка задач закупщику товара.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Создание и ведение сырьевой матрицы.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Еженедельный бюджет планирования и исполнения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Еженедельная планерка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8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8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8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38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8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8"/>
          <p:cNvSpPr txBox="1"/>
          <p:nvPr/>
        </p:nvSpPr>
        <p:spPr>
          <a:xfrm>
            <a:off x="1353875" y="55525"/>
            <a:ext cx="8692500" cy="1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ЕЖЕНЕДЕЛЬНЫЙ БЮДЖЕТ ПЛАНИРОВАНИЯ И ИСПОЛНЕНИЯ (пример)</a:t>
            </a:r>
            <a:endParaRPr sz="3000">
              <a:solidFill>
                <a:srgbClr val="CC0000"/>
              </a:solidFill>
            </a:endParaRPr>
          </a:p>
        </p:txBody>
      </p:sp>
      <p:pic>
        <p:nvPicPr>
          <p:cNvPr id="337" name="Google Shape;3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3594" y="1691638"/>
            <a:ext cx="3474725" cy="34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8"/>
          <p:cNvPicPr preferRelativeResize="0"/>
          <p:nvPr/>
        </p:nvPicPr>
        <p:blipFill rotWithShape="1">
          <a:blip r:embed="rId6">
            <a:alphaModFix/>
          </a:blip>
          <a:srcRect l="1643" t="17884" r="58949" b="14879"/>
          <a:stretch/>
        </p:blipFill>
        <p:spPr>
          <a:xfrm>
            <a:off x="1536850" y="1124425"/>
            <a:ext cx="5355677" cy="571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41562" y="5929338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9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9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9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39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9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0075" y="4273500"/>
            <a:ext cx="2482675" cy="24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9"/>
          <p:cNvSpPr txBox="1"/>
          <p:nvPr/>
        </p:nvSpPr>
        <p:spPr>
          <a:xfrm>
            <a:off x="2064775" y="124575"/>
            <a:ext cx="79326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ОТЧЕТ НА ЕЖЕНЕДЕЛЬНУЮ ПЛАНЕРКУ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  <p:pic>
        <p:nvPicPr>
          <p:cNvPr id="352" name="Google Shape;352;p39"/>
          <p:cNvPicPr preferRelativeResize="0"/>
          <p:nvPr/>
        </p:nvPicPr>
        <p:blipFill rotWithShape="1">
          <a:blip r:embed="rId6">
            <a:alphaModFix/>
          </a:blip>
          <a:srcRect b="25562"/>
          <a:stretch/>
        </p:blipFill>
        <p:spPr>
          <a:xfrm>
            <a:off x="2298850" y="3450125"/>
            <a:ext cx="6369700" cy="34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9"/>
          <p:cNvPicPr preferRelativeResize="0"/>
          <p:nvPr/>
        </p:nvPicPr>
        <p:blipFill rotWithShape="1">
          <a:blip r:embed="rId7">
            <a:alphaModFix/>
          </a:blip>
          <a:srcRect l="4232" t="23973" r="11114" b="25311"/>
          <a:stretch/>
        </p:blipFill>
        <p:spPr>
          <a:xfrm>
            <a:off x="1600075" y="730788"/>
            <a:ext cx="8861976" cy="331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/>
          <p:nvPr/>
        </p:nvSpPr>
        <p:spPr>
          <a:xfrm>
            <a:off x="1434675" y="433300"/>
            <a:ext cx="85203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</a:rPr>
              <a:t>ПРОХОДИМОСТЬ БЛЮД АВС-АНАЛИЗ </a:t>
            </a:r>
            <a:endParaRPr sz="3000" b="1">
              <a:solidFill>
                <a:srgbClr val="CC0000"/>
              </a:solidFill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3349934" y="3801719"/>
            <a:ext cx="22155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</a:rPr>
              <a:t>А-50%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</a:rPr>
              <a:t>В-30%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</a:rPr>
              <a:t>С-20%</a:t>
            </a:r>
            <a:endParaRPr/>
          </a:p>
        </p:txBody>
      </p:sp>
      <p:pic>
        <p:nvPicPr>
          <p:cNvPr id="360" name="Google Shape;360;p40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0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 rotWithShape="1">
          <a:blip r:embed="rId5">
            <a:alphaModFix/>
          </a:blip>
          <a:srcRect b="7080"/>
          <a:stretch/>
        </p:blipFill>
        <p:spPr>
          <a:xfrm>
            <a:off x="5823975" y="2293354"/>
            <a:ext cx="6290700" cy="449112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0"/>
          <p:cNvSpPr txBox="1"/>
          <p:nvPr/>
        </p:nvSpPr>
        <p:spPr>
          <a:xfrm>
            <a:off x="1232050" y="1839775"/>
            <a:ext cx="6066300" cy="17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</a:rPr>
              <a:t>КАЖДЫЙ ПОНЕДЕЛЬНИК 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</a:rPr>
              <a:t>БК и ШЕФ-ПОВАР ПРЕДОСТАВЛЯЮТ УПРАВЛЯЮЩЕМУ АНАЛИЗ 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</a:rPr>
              <a:t>ПО ПРОХОДИМОСТИ</a:t>
            </a:r>
            <a:endParaRPr sz="2400"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41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1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1"/>
          <p:cNvSpPr txBox="1"/>
          <p:nvPr/>
        </p:nvSpPr>
        <p:spPr>
          <a:xfrm>
            <a:off x="1353875" y="55525"/>
            <a:ext cx="86925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ЕЖЕМЕСЯЧНЫЕ</a:t>
            </a:r>
            <a:r>
              <a:rPr lang="ru-RU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ОТЧЕТЫ</a:t>
            </a:r>
            <a:endParaRPr sz="3000">
              <a:solidFill>
                <a:srgbClr val="CC0000"/>
              </a:solidFill>
            </a:endParaRPr>
          </a:p>
        </p:txBody>
      </p:sp>
      <p:pic>
        <p:nvPicPr>
          <p:cNvPr id="375" name="Google Shape;375;p41"/>
          <p:cNvPicPr preferRelativeResize="0"/>
          <p:nvPr/>
        </p:nvPicPr>
        <p:blipFill rotWithShape="1">
          <a:blip r:embed="rId5">
            <a:alphaModFix/>
          </a:blip>
          <a:srcRect r="8941" b="13307"/>
          <a:stretch/>
        </p:blipFill>
        <p:spPr>
          <a:xfrm>
            <a:off x="6973700" y="3138450"/>
            <a:ext cx="5147324" cy="367547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1"/>
          <p:cNvSpPr txBox="1"/>
          <p:nvPr/>
        </p:nvSpPr>
        <p:spPr>
          <a:xfrm>
            <a:off x="1353875" y="681025"/>
            <a:ext cx="8816100" cy="60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Участие в принятии бюджетов расходов и доходов.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Анализ исполнения бюджетов расходов и доходов.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Участие в составлении планов работ на следующий месяц.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Подведение итогов работы месяца( план по выручке, план по проходимости (АВС-анализ), план по СЧ, план по FC, бракеражный лист, списание по кухне и бару, работа с поставщиками, инвентаризация, результаты маркетинговых мероприятий ( акции, бонусы и т.д)).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Контроль анализа рынка меню по бару и кухне.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Работа с шеф-поваром и бар-менеджером.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Контроль анализа рынка поставщиков – работа с менеджером по закупкам.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Составление ТТК.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Food cost.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АВС-анализ.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Сведение инвентаризации, контроль результатов, анализ недостач.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Списания по кухне и бару.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Участие в разработках блюд.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Воровство и необъяснимые потери.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Работа с маркетингом.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Акции и бонусы – контроль результатов.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Контроль питания персонала.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Контроль за результатами мотивации.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Контроль технического задания на проработку блюд.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Контроль ЕГАИС и Меркурий.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Контроль сертификатов и маркировок на продукцию.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Контроль живых ТТК на кухне и меню для проверяющих органов.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2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2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CC0000"/>
              </a:solidFill>
            </a:endParaRPr>
          </a:p>
        </p:txBody>
      </p:sp>
      <p:pic>
        <p:nvPicPr>
          <p:cNvPr id="384" name="Google Shape;384;p42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2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2"/>
          <p:cNvSpPr/>
          <p:nvPr/>
        </p:nvSpPr>
        <p:spPr>
          <a:xfrm>
            <a:off x="1379775" y="124575"/>
            <a:ext cx="964830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000" b="1">
                <a:solidFill>
                  <a:srgbClr val="CC0000"/>
                </a:solidFill>
              </a:rPr>
              <a:t>БЮДЖЕТЫ «ПЛАНИРОВАНИЯ» И «ИСПОЛНЕНИЯ»</a:t>
            </a:r>
            <a:endParaRPr sz="3000" b="1">
              <a:solidFill>
                <a:srgbClr val="CC0000"/>
              </a:solidFill>
            </a:endParaRPr>
          </a:p>
        </p:txBody>
      </p:sp>
      <p:graphicFrame>
        <p:nvGraphicFramePr>
          <p:cNvPr id="387" name="Google Shape;387;p42"/>
          <p:cNvGraphicFramePr/>
          <p:nvPr/>
        </p:nvGraphicFramePr>
        <p:xfrm>
          <a:off x="1360200" y="1599443"/>
          <a:ext cx="10679400" cy="3844469"/>
        </p:xfrm>
        <a:graphic>
          <a:graphicData uri="http://schemas.openxmlformats.org/drawingml/2006/table">
            <a:tbl>
              <a:tblPr>
                <a:noFill/>
                <a:tableStyleId>{4021D5CE-5A84-4D47-9F49-BC7B355C02E1}</a:tableStyleId>
              </a:tblPr>
              <a:tblGrid>
                <a:gridCol w="4250075"/>
                <a:gridCol w="1563575"/>
                <a:gridCol w="382850"/>
                <a:gridCol w="656175"/>
                <a:gridCol w="1049950"/>
                <a:gridCol w="1172350"/>
                <a:gridCol w="823475"/>
                <a:gridCol w="780950"/>
              </a:tblGrid>
              <a:tr h="258900">
                <a:tc gridSpan="8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 ю д ж е т   июль  2019 г.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Венеция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3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000000"/>
                          </a:solidFill>
                        </a:rPr>
                        <a:t>Статьи бюджета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ИЮЛЬ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7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Факт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План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Отклонение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Причина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Предложение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000000"/>
                          </a:solidFill>
                        </a:rPr>
                        <a:t>I. Доходы и расходы по основным видам деятельности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</a:tr>
              <a:tr h="416875">
                <a:tc>
                  <a:txBody>
                    <a:bodyPr/>
                    <a:lstStyle/>
                    <a:p>
                      <a:pPr marL="0" marR="0" lvl="0" indent="17999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000000"/>
                          </a:solidFill>
                        </a:rPr>
                        <a:t>Выручка от продажи товаров и услуг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2 млн.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1,5 млн.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500 тыс.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</a:tr>
              <a:tr h="409200">
                <a:tc>
                  <a:txBody>
                    <a:bodyPr/>
                    <a:lstStyle/>
                    <a:p>
                      <a:pPr marL="0" marR="0" lvl="0" indent="17999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000000"/>
                          </a:solidFill>
                        </a:rPr>
                        <a:t>Точка безубыточности 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1,2. млн.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100,0%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 млн.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200 тыс. 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</a:tr>
              <a:tr h="358025">
                <a:tc>
                  <a:txBody>
                    <a:bodyPr/>
                    <a:lstStyle/>
                    <a:p>
                      <a:pPr marL="0" marR="0" lvl="0" indent="17999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000000"/>
                          </a:solidFill>
                        </a:rPr>
                        <a:t>Расходы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984 тыс.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82,0%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820 млн.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164 тыс.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</a:tr>
              <a:tr h="365575">
                <a:tc>
                  <a:txBody>
                    <a:bodyPr/>
                    <a:lstStyle/>
                    <a:p>
                      <a:pPr marL="0" marR="0" lvl="0" indent="17999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000000"/>
                          </a:solidFill>
                        </a:rPr>
                        <a:t>Прибыль учредителей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216 тыс.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18,0%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180 тыс.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36 тыс.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</a:tr>
              <a:tr h="339050">
                <a:tc>
                  <a:txBody>
                    <a:bodyPr/>
                    <a:lstStyle/>
                    <a:p>
                      <a:pPr marL="0" marR="0" lvl="0" indent="17999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000000"/>
                          </a:solidFill>
                        </a:rPr>
                        <a:t>Прибыль фактическая 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/>
                        <a:t>1, 016 млн.</a:t>
                      </a:r>
                      <a:endParaRPr sz="13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680 тыс.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336 тыс. 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</a:tr>
              <a:tr h="299775">
                <a:tc>
                  <a:txBody>
                    <a:bodyPr/>
                    <a:lstStyle/>
                    <a:p>
                      <a:pPr marL="0" marR="0" lvl="0" indent="17999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000000"/>
                          </a:solidFill>
                        </a:rPr>
                        <a:t>Профицит/дефицит бюджета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800 тыс. 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500 тыс.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/>
                        <a:t>300 тыс.</a:t>
                      </a:r>
                      <a:endParaRPr sz="14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pic>
        <p:nvPicPr>
          <p:cNvPr id="388" name="Google Shape;38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1675" y="3785100"/>
            <a:ext cx="3050325" cy="305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3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3"/>
          <p:cNvSpPr/>
          <p:nvPr/>
        </p:nvSpPr>
        <p:spPr>
          <a:xfrm rot="-5400000">
            <a:off x="4511248" y="2115992"/>
            <a:ext cx="1164900" cy="4509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CC0000"/>
              </a:solidFill>
            </a:endParaRPr>
          </a:p>
        </p:txBody>
      </p:sp>
      <p:pic>
        <p:nvPicPr>
          <p:cNvPr id="396" name="Google Shape;396;p43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3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3"/>
          <p:cNvSpPr/>
          <p:nvPr/>
        </p:nvSpPr>
        <p:spPr>
          <a:xfrm>
            <a:off x="1379775" y="124575"/>
            <a:ext cx="96483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000" b="1">
                <a:solidFill>
                  <a:srgbClr val="CC0000"/>
                </a:solidFill>
              </a:rPr>
              <a:t>БЮДЖЕТЫ «ПЛАНИРОВАНИЯ» И «ИСПОЛНЕНИЯ»</a:t>
            </a:r>
            <a:endParaRPr sz="3000" b="1">
              <a:solidFill>
                <a:srgbClr val="CC0000"/>
              </a:solidFill>
            </a:endParaRPr>
          </a:p>
        </p:txBody>
      </p:sp>
      <p:pic>
        <p:nvPicPr>
          <p:cNvPr id="399" name="Google Shape;399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2812" y="5891588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  <p:sp>
        <p:nvSpPr>
          <p:cNvPr id="400" name="Google Shape;400;p43"/>
          <p:cNvSpPr/>
          <p:nvPr/>
        </p:nvSpPr>
        <p:spPr>
          <a:xfrm>
            <a:off x="1295400" y="4837750"/>
            <a:ext cx="51441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</a:rPr>
              <a:t>С 1-го по 5-е</a:t>
            </a:r>
            <a:endParaRPr sz="16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>
                <a:solidFill>
                  <a:srgbClr val="000000"/>
                </a:solidFill>
              </a:rPr>
              <a:t>Число месяца, следующего за отчетным, на общем собрании обсуждается исполнение бюджета.</a:t>
            </a:r>
            <a:endParaRPr sz="16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01" name="Google Shape;401;p43"/>
          <p:cNvSpPr/>
          <p:nvPr/>
        </p:nvSpPr>
        <p:spPr>
          <a:xfrm>
            <a:off x="1295400" y="3629681"/>
            <a:ext cx="5144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</a:rPr>
              <a:t>С 25-го по 30-е</a:t>
            </a:r>
            <a:r>
              <a:rPr lang="ru-RU" sz="1600" i="0" u="none" strike="noStrike" cap="none">
                <a:solidFill>
                  <a:srgbClr val="000000"/>
                </a:solidFill>
              </a:rPr>
              <a:t> 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>
                <a:solidFill>
                  <a:srgbClr val="000000"/>
                </a:solidFill>
              </a:rPr>
              <a:t>Число месяца, следующего перед отчётным, управляющий защищает бюджеты по каждому из подразделений перед учредителем.</a:t>
            </a:r>
            <a:endParaRPr sz="16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02" name="Google Shape;402;p43"/>
          <p:cNvSpPr/>
          <p:nvPr/>
        </p:nvSpPr>
        <p:spPr>
          <a:xfrm>
            <a:off x="1295400" y="2249105"/>
            <a:ext cx="5144100" cy="12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</a:rPr>
              <a:t>С 20-го по 25-е</a:t>
            </a:r>
            <a:r>
              <a:rPr lang="ru-RU" sz="1600" i="0" u="none" strike="noStrike" cap="none">
                <a:solidFill>
                  <a:srgbClr val="000000"/>
                </a:solidFill>
              </a:rPr>
              <a:t> 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>
                <a:solidFill>
                  <a:srgbClr val="000000"/>
                </a:solidFill>
              </a:rPr>
              <a:t>Управляющий обсуждает и уточняет бюджеты планирования по расходной и доходной части, учитывая принятую норму рентабельности. </a:t>
            </a:r>
            <a:endParaRPr sz="16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03" name="Google Shape;403;p43"/>
          <p:cNvSpPr/>
          <p:nvPr/>
        </p:nvSpPr>
        <p:spPr>
          <a:xfrm>
            <a:off x="1295400" y="1290000"/>
            <a:ext cx="51441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</a:rPr>
              <a:t>До 20-го числа</a:t>
            </a:r>
            <a:endParaRPr sz="16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>
                <a:solidFill>
                  <a:srgbClr val="000000"/>
                </a:solidFill>
              </a:rPr>
              <a:t>Начальники подразделений подают бюджеты планирования управляющим.</a:t>
            </a:r>
            <a:endParaRPr sz="16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04" name="Google Shape;404;p43" descr="http://vestipmr.info/sites/default/files/field/image/6108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1565" y="1764140"/>
            <a:ext cx="5870434" cy="38476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4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44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4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4"/>
          <p:cNvSpPr/>
          <p:nvPr/>
        </p:nvSpPr>
        <p:spPr>
          <a:xfrm>
            <a:off x="1379775" y="200775"/>
            <a:ext cx="96483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000" b="1">
                <a:solidFill>
                  <a:srgbClr val="CC0000"/>
                </a:solidFill>
              </a:rPr>
              <a:t>БЮДЖЕТ С НАКОПИТЕЛЬНЫМ ИТОГОМ</a:t>
            </a:r>
            <a:endParaRPr sz="3000" b="1">
              <a:solidFill>
                <a:srgbClr val="CC0000"/>
              </a:solidFill>
            </a:endParaRPr>
          </a:p>
        </p:txBody>
      </p:sp>
      <p:sp>
        <p:nvSpPr>
          <p:cNvPr id="413" name="Google Shape;413;p44"/>
          <p:cNvSpPr/>
          <p:nvPr/>
        </p:nvSpPr>
        <p:spPr>
          <a:xfrm>
            <a:off x="1379775" y="4938900"/>
            <a:ext cx="75060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sng" strike="noStrike" cap="none">
                <a:solidFill>
                  <a:srgbClr val="000000"/>
                </a:solidFill>
              </a:rPr>
              <a:t>Выручка планируется по 3 основным показателям:</a:t>
            </a:r>
            <a:endParaRPr sz="18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>
                <a:solidFill>
                  <a:srgbClr val="000000"/>
                </a:solidFill>
              </a:rPr>
              <a:t>1. Точка безубыточности (планируемые расходы+18% учредителей);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>
                <a:solidFill>
                  <a:srgbClr val="000000"/>
                </a:solidFill>
              </a:rPr>
              <a:t>2. Выручка прошлого года +% развития;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>
                <a:solidFill>
                  <a:srgbClr val="000000"/>
                </a:solidFill>
              </a:rPr>
              <a:t>3. Динамика выручки предыдущих месяцев.</a:t>
            </a:r>
            <a:endParaRPr sz="16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414" name="Google Shape;414;p44"/>
          <p:cNvGrpSpPr/>
          <p:nvPr/>
        </p:nvGrpSpPr>
        <p:grpSpPr>
          <a:xfrm>
            <a:off x="1379776" y="1654250"/>
            <a:ext cx="10675249" cy="2941525"/>
            <a:chOff x="1379776" y="1654250"/>
            <a:chExt cx="10675249" cy="2941525"/>
          </a:xfrm>
        </p:grpSpPr>
        <p:pic>
          <p:nvPicPr>
            <p:cNvPr id="415" name="Google Shape;415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79776" y="1654250"/>
              <a:ext cx="10669848" cy="2926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6" name="Google Shape;416;p44"/>
            <p:cNvCxnSpPr/>
            <p:nvPr/>
          </p:nvCxnSpPr>
          <p:spPr>
            <a:xfrm>
              <a:off x="1416425" y="4595775"/>
              <a:ext cx="10638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17" name="Google Shape;41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71575" y="4341300"/>
            <a:ext cx="2486925" cy="248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53" y="-2555"/>
            <a:ext cx="12194114" cy="686310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7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7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1818475" y="2040950"/>
            <a:ext cx="69024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7"/>
          <p:cNvSpPr/>
          <p:nvPr/>
        </p:nvSpPr>
        <p:spPr>
          <a:xfrm>
            <a:off x="5646550" y="2391275"/>
            <a:ext cx="5339100" cy="3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0828"/>
              </a:buClr>
              <a:buSzPts val="4000"/>
              <a:buFont typeface="Helvetica Neue"/>
              <a:buNone/>
            </a:pPr>
            <a:r>
              <a:rPr lang="ru-RU" sz="4000" b="1" i="0" u="none" strike="noStrike" cap="none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Аудитор, бизнес-аналитик, </a:t>
            </a:r>
            <a:endParaRPr sz="4000" b="1" i="0" u="none" strike="noStrike" cap="none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0828"/>
              </a:buClr>
              <a:buSzPts val="4000"/>
              <a:buFont typeface="Helvetica Neue"/>
              <a:buNone/>
            </a:pPr>
            <a:r>
              <a:rPr lang="ru-RU" sz="4000" b="1" i="0" u="none" strike="noStrike" cap="none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коуч и эксперт в сегменте HoReCa, автор серии книг по экономике</a:t>
            </a:r>
            <a:endParaRPr sz="4000" b="1" i="0" u="none" strike="noStrike" cap="none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4">
            <a:alphaModFix/>
          </a:blip>
          <a:srcRect l="33948" t="12927" r="34168" b="8720"/>
          <a:stretch/>
        </p:blipFill>
        <p:spPr>
          <a:xfrm>
            <a:off x="1552425" y="1420175"/>
            <a:ext cx="3887199" cy="537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5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45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5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5"/>
          <p:cNvSpPr/>
          <p:nvPr/>
        </p:nvSpPr>
        <p:spPr>
          <a:xfrm>
            <a:off x="1379775" y="124575"/>
            <a:ext cx="96483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000" b="1">
                <a:solidFill>
                  <a:srgbClr val="CC0000"/>
                </a:solidFill>
              </a:rPr>
              <a:t>БЮДЖЕТ МАРЖИНАЛЬНЫХ ДНЕЙ</a:t>
            </a:r>
            <a:endParaRPr sz="3000" b="1">
              <a:solidFill>
                <a:srgbClr val="CC0000"/>
              </a:solidFill>
            </a:endParaRPr>
          </a:p>
        </p:txBody>
      </p:sp>
      <p:pic>
        <p:nvPicPr>
          <p:cNvPr id="426" name="Google Shape;426;p45"/>
          <p:cNvPicPr preferRelativeResize="0"/>
          <p:nvPr/>
        </p:nvPicPr>
        <p:blipFill rotWithShape="1">
          <a:blip r:embed="rId5">
            <a:alphaModFix/>
          </a:blip>
          <a:srcRect l="16149" r="14149"/>
          <a:stretch/>
        </p:blipFill>
        <p:spPr>
          <a:xfrm>
            <a:off x="7235600" y="3161900"/>
            <a:ext cx="4673376" cy="36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5" descr="Снимок экрана 2019-11-25 в 18.50.22.png"/>
          <p:cNvPicPr preferRelativeResize="0"/>
          <p:nvPr/>
        </p:nvPicPr>
        <p:blipFill rotWithShape="1">
          <a:blip r:embed="rId6">
            <a:alphaModFix/>
          </a:blip>
          <a:srcRect l="3150" t="25527" r="60343" b="23872"/>
          <a:stretch/>
        </p:blipFill>
        <p:spPr>
          <a:xfrm>
            <a:off x="1605575" y="812675"/>
            <a:ext cx="5348074" cy="463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622025" y="1035600"/>
            <a:ext cx="2325600" cy="23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6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6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6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46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46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6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6"/>
          <p:cNvSpPr txBox="1"/>
          <p:nvPr/>
        </p:nvSpPr>
        <p:spPr>
          <a:xfrm>
            <a:off x="1623700" y="2466988"/>
            <a:ext cx="36174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Годовой бюджет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Итоги года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Медиа план на год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Планирование на год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(учитывая сезонность) </a:t>
            </a:r>
            <a:endParaRPr sz="1600"/>
          </a:p>
        </p:txBody>
      </p:sp>
      <p:sp>
        <p:nvSpPr>
          <p:cNvPr id="440" name="Google Shape;440;p46"/>
          <p:cNvSpPr txBox="1"/>
          <p:nvPr/>
        </p:nvSpPr>
        <p:spPr>
          <a:xfrm>
            <a:off x="1353875" y="55525"/>
            <a:ext cx="86925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ЕЖЕГОДНЫЕ</a:t>
            </a:r>
            <a:r>
              <a:rPr lang="ru-RU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ОТЧЕТЫ</a:t>
            </a:r>
            <a:endParaRPr sz="3000">
              <a:solidFill>
                <a:srgbClr val="CC0000"/>
              </a:solidFill>
            </a:endParaRPr>
          </a:p>
        </p:txBody>
      </p:sp>
      <p:pic>
        <p:nvPicPr>
          <p:cNvPr id="441" name="Google Shape;44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1098" y="1035600"/>
            <a:ext cx="6761651" cy="57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7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7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7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47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7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2" name="Google Shape;452;p47"/>
          <p:cNvGraphicFramePr/>
          <p:nvPr/>
        </p:nvGraphicFramePr>
        <p:xfrm>
          <a:off x="2978425" y="1035445"/>
          <a:ext cx="8739675" cy="5799975"/>
        </p:xfrm>
        <a:graphic>
          <a:graphicData uri="http://schemas.openxmlformats.org/drawingml/2006/table">
            <a:tbl>
              <a:tblPr>
                <a:noFill/>
                <a:tableStyleId>{31C37E16-D97C-4304-BE0E-B2B5E314C5F2}</a:tableStyleId>
              </a:tblPr>
              <a:tblGrid>
                <a:gridCol w="971075"/>
                <a:gridCol w="971075"/>
                <a:gridCol w="971075"/>
                <a:gridCol w="971075"/>
                <a:gridCol w="971075"/>
                <a:gridCol w="971075"/>
                <a:gridCol w="971075"/>
                <a:gridCol w="971075"/>
                <a:gridCol w="971075"/>
              </a:tblGrid>
              <a:tr h="11052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Название канала продвижения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Описание механизма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Описание и стоимость подарков и способ их получения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Цель акции (гости, продажи, брендинг)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Ответственный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Срок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Длительность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Бюджет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Комментарии</a:t>
                      </a:r>
                      <a:endParaRPr sz="10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</a:tr>
              <a:tr h="376500">
                <a:tc gridSpan="9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/>
                        <a:t>Внутренний</a:t>
                      </a:r>
                      <a:endParaRPr sz="1000" b="1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6500">
                <a:tc gridSpan="9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/>
                        <a:t>Внешний</a:t>
                      </a:r>
                      <a:endParaRPr sz="1000" b="1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9100">
                <a:tc gridSpan="9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/>
                        <a:t>Интернет</a:t>
                      </a:r>
                      <a:endParaRPr sz="1000" b="1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53" name="Google Shape;453;p47"/>
          <p:cNvSpPr txBox="1"/>
          <p:nvPr/>
        </p:nvSpPr>
        <p:spPr>
          <a:xfrm>
            <a:off x="1338450" y="22575"/>
            <a:ext cx="6076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/>
              <a:t>Рассмотрим медиаплан:</a:t>
            </a:r>
            <a:endParaRPr sz="2400"/>
          </a:p>
        </p:txBody>
      </p:sp>
      <p:pic>
        <p:nvPicPr>
          <p:cNvPr id="454" name="Google Shape;45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248" y="3841428"/>
            <a:ext cx="2708325" cy="27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8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8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48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8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8"/>
          <p:cNvSpPr/>
          <p:nvPr/>
        </p:nvSpPr>
        <p:spPr>
          <a:xfrm>
            <a:off x="1247850" y="1376125"/>
            <a:ext cx="3165000" cy="4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C70017"/>
                </a:solidFill>
              </a:rPr>
              <a:t>Тайм-менеджмент </a:t>
            </a:r>
            <a:r>
              <a:rPr lang="ru-RU" sz="1800">
                <a:solidFill>
                  <a:schemeClr val="dk1"/>
                </a:solidFill>
              </a:rPr>
              <a:t>- это способность эффективно контролировать и управлять своим личным временем, которая заключается в умении отсортировывать важные и первостепенные дела, от не очень спешных дел. И как только человек начинает применять эту способность в своей жизни, у него сразу пропадает вся суета в делах</a:t>
            </a:r>
            <a:endParaRPr/>
          </a:p>
        </p:txBody>
      </p:sp>
      <p:pic>
        <p:nvPicPr>
          <p:cNvPr id="465" name="Google Shape;465;p48" descr="3aae5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4550" y="1762825"/>
            <a:ext cx="7506250" cy="50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8"/>
          <p:cNvSpPr txBox="1"/>
          <p:nvPr/>
        </p:nvSpPr>
        <p:spPr>
          <a:xfrm>
            <a:off x="2302925" y="131675"/>
            <a:ext cx="86925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ТАЙМ-МЕНЕДЖМЕНТ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  <p:pic>
        <p:nvPicPr>
          <p:cNvPr id="467" name="Google Shape;467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1700" y="5860913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9"/>
          <p:cNvSpPr/>
          <p:nvPr/>
        </p:nvSpPr>
        <p:spPr>
          <a:xfrm>
            <a:off x="2379147" y="2337501"/>
            <a:ext cx="1164900" cy="5901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</p:txBody>
      </p:sp>
      <p:sp>
        <p:nvSpPr>
          <p:cNvPr id="474" name="Google Shape;474;p49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49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9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9"/>
          <p:cNvSpPr txBox="1"/>
          <p:nvPr/>
        </p:nvSpPr>
        <p:spPr>
          <a:xfrm>
            <a:off x="1378425" y="-96925"/>
            <a:ext cx="9617100" cy="14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70017"/>
                </a:solidFill>
                <a:latin typeface="Calibri"/>
                <a:ea typeface="Calibri"/>
                <a:cs typeface="Calibri"/>
                <a:sym typeface="Calibri"/>
              </a:rPr>
              <a:t>ДАВАЙТЕ ТОГДА ПОПРОБУЕМ ВСЁ СТРУКТУРИРОВАТЬ И УПОРЯДОЧИТЬ.  </a:t>
            </a:r>
            <a:endParaRPr sz="3000" b="1">
              <a:solidFill>
                <a:srgbClr val="C7001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ru-RU" sz="3000" b="1">
                <a:solidFill>
                  <a:srgbClr val="C70017"/>
                </a:solidFill>
                <a:latin typeface="Calibri"/>
                <a:ea typeface="Calibri"/>
                <a:cs typeface="Calibri"/>
                <a:sym typeface="Calibri"/>
              </a:rPr>
              <a:t>РАЗОБРАТЬСЯ - КАК МОЖНО ВСЕ УСПЕТЬ?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  <p:pic>
        <p:nvPicPr>
          <p:cNvPr id="478" name="Google Shape;47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1700" y="5860913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  <p:pic>
        <p:nvPicPr>
          <p:cNvPr id="479" name="Google Shape;479;p49" descr="Tim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8575" y="1586599"/>
            <a:ext cx="5741476" cy="52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9"/>
          <p:cNvSpPr txBox="1"/>
          <p:nvPr/>
        </p:nvSpPr>
        <p:spPr>
          <a:xfrm>
            <a:off x="1378425" y="2471909"/>
            <a:ext cx="46740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000" i="0" u="none" strike="noStrike" cap="none">
                <a:solidFill>
                  <a:schemeClr val="dk1"/>
                </a:solidFill>
              </a:rPr>
              <a:t>Ваше время словно утекает сквозь пальцы…</a:t>
            </a:r>
            <a:endParaRPr sz="20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81" name="Google Shape;481;p49"/>
          <p:cNvSpPr txBox="1"/>
          <p:nvPr/>
        </p:nvSpPr>
        <p:spPr>
          <a:xfrm>
            <a:off x="1403950" y="3354568"/>
            <a:ext cx="3964200" cy="9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000" i="0" u="none" strike="noStrike" cap="none">
                <a:solidFill>
                  <a:schemeClr val="dk1"/>
                </a:solidFill>
              </a:rPr>
              <a:t>Вы ничего не успеваете (дом, работа…) бежите словно белка в колесе</a:t>
            </a:r>
            <a:endParaRPr sz="20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82" name="Google Shape;482;p49"/>
          <p:cNvSpPr txBox="1"/>
          <p:nvPr/>
        </p:nvSpPr>
        <p:spPr>
          <a:xfrm>
            <a:off x="1378425" y="4489160"/>
            <a:ext cx="39642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000" i="0" u="none" strike="noStrike" cap="none">
                <a:solidFill>
                  <a:schemeClr val="dk1"/>
                </a:solidFill>
              </a:rPr>
              <a:t>На работе завал и он никогда не кончится ….</a:t>
            </a:r>
            <a:endParaRPr sz="2000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0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50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0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0"/>
          <p:cNvSpPr txBox="1"/>
          <p:nvPr/>
        </p:nvSpPr>
        <p:spPr>
          <a:xfrm>
            <a:off x="1378425" y="-96925"/>
            <a:ext cx="96171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ru-RU" sz="3000" b="1">
                <a:solidFill>
                  <a:srgbClr val="C70017"/>
                </a:solidFill>
              </a:rPr>
              <a:t>10 ПРИНЦИПОВ УСПЕШНОГО ТАЙМ-МЕНЕДЖМЕНТА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  <p:pic>
        <p:nvPicPr>
          <p:cNvPr id="491" name="Google Shape;49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1700" y="5860913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  <p:sp>
        <p:nvSpPr>
          <p:cNvPr id="492" name="Google Shape;492;p50"/>
          <p:cNvSpPr txBox="1"/>
          <p:nvPr/>
        </p:nvSpPr>
        <p:spPr>
          <a:xfrm>
            <a:off x="2670877" y="1612425"/>
            <a:ext cx="342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1. ЛИСТ ЗАДАЧ</a:t>
            </a:r>
            <a:endParaRPr sz="3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93" name="Google Shape;493;p50" descr="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69402" y="1612425"/>
            <a:ext cx="4369648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0"/>
          <p:cNvSpPr txBox="1"/>
          <p:nvPr/>
        </p:nvSpPr>
        <p:spPr>
          <a:xfrm>
            <a:off x="1378425" y="2834597"/>
            <a:ext cx="5185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cap="none">
                <a:solidFill>
                  <a:schemeClr val="dk1"/>
                </a:solidFill>
              </a:rPr>
              <a:t>Приучи себя все дела записывать в планы работ.  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95" name="Google Shape;495;p50"/>
          <p:cNvSpPr txBox="1"/>
          <p:nvPr/>
        </p:nvSpPr>
        <p:spPr>
          <a:xfrm>
            <a:off x="1378425" y="3687390"/>
            <a:ext cx="585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cap="none">
                <a:solidFill>
                  <a:schemeClr val="dk1"/>
                </a:solidFill>
              </a:rPr>
              <a:t>Необходимо начинать и заканчивать день этим списком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96" name="Google Shape;496;p50"/>
          <p:cNvSpPr txBox="1"/>
          <p:nvPr/>
        </p:nvSpPr>
        <p:spPr>
          <a:xfrm>
            <a:off x="1378425" y="4572009"/>
            <a:ext cx="688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cap="none">
                <a:solidFill>
                  <a:schemeClr val="dk1"/>
                </a:solidFill>
              </a:rPr>
              <a:t>Есть много удобных программ и приложений для ведения планов 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1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51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1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1"/>
          <p:cNvSpPr txBox="1"/>
          <p:nvPr/>
        </p:nvSpPr>
        <p:spPr>
          <a:xfrm>
            <a:off x="1378425" y="-96925"/>
            <a:ext cx="96171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70017"/>
                </a:solidFill>
              </a:rPr>
              <a:t>10 ПРИНЦИПОВ УСПЕШНОГО ТАЙМ-МЕНЕДЖМЕНТА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  <p:pic>
        <p:nvPicPr>
          <p:cNvPr id="505" name="Google Shape;505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500" y="5860913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  <p:sp>
        <p:nvSpPr>
          <p:cNvPr id="506" name="Google Shape;506;p51"/>
          <p:cNvSpPr txBox="1"/>
          <p:nvPr/>
        </p:nvSpPr>
        <p:spPr>
          <a:xfrm>
            <a:off x="1438210" y="1295917"/>
            <a:ext cx="7731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2. РАССТАНОВКА ПРИОРИТЕТОВ</a:t>
            </a:r>
            <a:endParaRPr sz="30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07" name="Google Shape;507;p51"/>
          <p:cNvSpPr txBox="1"/>
          <p:nvPr/>
        </p:nvSpPr>
        <p:spPr>
          <a:xfrm>
            <a:off x="1371607" y="2810404"/>
            <a:ext cx="7672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3. НАУЧИТЬСЯ ГОВОРИТЬ «НЕТ»</a:t>
            </a:r>
            <a:endParaRPr sz="3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508" name="Google Shape;508;p51" descr="Без названия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6156" y="1035600"/>
            <a:ext cx="3974844" cy="15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1" descr="94043e6d6cafecf604a3cdff8aaa6f1c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2305" y="3444082"/>
            <a:ext cx="8117673" cy="286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/>
          <p:nvPr/>
        </p:nvSpPr>
        <p:spPr>
          <a:xfrm>
            <a:off x="7022280" y="5416257"/>
            <a:ext cx="44106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5. ЧИСТЫЙ РАБОЧИЙ СТОЛ</a:t>
            </a:r>
            <a:endParaRPr sz="3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515" name="Google Shape;515;p52" descr="LfjC657L7qqOLqLW-UZeeA-default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2280" y="22575"/>
            <a:ext cx="5168374" cy="516837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2"/>
          <p:cNvSpPr txBox="1"/>
          <p:nvPr/>
        </p:nvSpPr>
        <p:spPr>
          <a:xfrm>
            <a:off x="1378425" y="-96925"/>
            <a:ext cx="96171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70017"/>
                </a:solidFill>
              </a:rPr>
              <a:t>10 ПРИНЦИПОВ УСПЕШНОГО ТАЙМ-МЕНЕДЖМЕНТА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  <p:pic>
        <p:nvPicPr>
          <p:cNvPr id="517" name="Google Shape;517;p52"/>
          <p:cNvPicPr preferRelativeResize="0"/>
          <p:nvPr/>
        </p:nvPicPr>
        <p:blipFill rotWithShape="1">
          <a:blip r:embed="rId4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2" descr="cleanworkdes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6925" y="3493655"/>
            <a:ext cx="5168375" cy="325329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2"/>
          <p:cNvSpPr txBox="1"/>
          <p:nvPr/>
        </p:nvSpPr>
        <p:spPr>
          <a:xfrm>
            <a:off x="1069075" y="1166357"/>
            <a:ext cx="58203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4. НЕ ПЕРЕОЦЕНИВАЙТЕ СВОИ СИЛЫ</a:t>
            </a:r>
            <a:endParaRPr sz="3000" b="1" i="0" u="none" strike="noStrike" cap="none">
              <a:solidFill>
                <a:srgbClr val="C7001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3"/>
          <p:cNvSpPr txBox="1"/>
          <p:nvPr/>
        </p:nvSpPr>
        <p:spPr>
          <a:xfrm>
            <a:off x="5985223" y="1471046"/>
            <a:ext cx="56700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6. ПЛАНИРУЙТЕ ДЕЛА ЗАРАНЕЕ</a:t>
            </a:r>
            <a:endParaRPr sz="3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525" name="Google Shape;525;p53" descr="kisspng-time-management-stock-photography-change-managemen-activity-5ac3c001d43457.699326371522778113869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0397" y="1471041"/>
            <a:ext cx="3763512" cy="3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3" descr="таймменедж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9480" y="2757140"/>
            <a:ext cx="6160915" cy="410085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3"/>
          <p:cNvSpPr txBox="1"/>
          <p:nvPr/>
        </p:nvSpPr>
        <p:spPr>
          <a:xfrm>
            <a:off x="1378425" y="-96925"/>
            <a:ext cx="96171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70017"/>
                </a:solidFill>
              </a:rPr>
              <a:t>10 ПРИНЦИПОВ УСПЕШНОГО ТАЙМ-МЕНЕДЖМЕНТА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  <p:pic>
        <p:nvPicPr>
          <p:cNvPr id="528" name="Google Shape;528;p53"/>
          <p:cNvPicPr preferRelativeResize="0"/>
          <p:nvPr/>
        </p:nvPicPr>
        <p:blipFill rotWithShape="1">
          <a:blip r:embed="rId5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53"/>
          <p:cNvSpPr txBox="1"/>
          <p:nvPr/>
        </p:nvSpPr>
        <p:spPr>
          <a:xfrm>
            <a:off x="782687" y="5518043"/>
            <a:ext cx="50658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7. СНАЧАЛА САМОЕ СЛОЖНОЕ</a:t>
            </a:r>
            <a:endParaRPr sz="3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530" name="Google Shape;530;p53"/>
          <p:cNvPicPr preferRelativeResize="0"/>
          <p:nvPr/>
        </p:nvPicPr>
        <p:blipFill rotWithShape="1">
          <a:blip r:embed="rId6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4"/>
          <p:cNvSpPr txBox="1"/>
          <p:nvPr/>
        </p:nvSpPr>
        <p:spPr>
          <a:xfrm>
            <a:off x="6697675" y="1149877"/>
            <a:ext cx="52164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8. ФИЛЬТРАЦИЯ ИНФОРМАЦИИ </a:t>
            </a:r>
            <a:endParaRPr sz="3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536" name="Google Shape;536;p54" descr="Kontsentratsiya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725880" y="2172410"/>
            <a:ext cx="6466119" cy="468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4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4"/>
          <p:cNvPicPr preferRelativeResize="0"/>
          <p:nvPr/>
        </p:nvPicPr>
        <p:blipFill rotWithShape="1">
          <a:blip r:embed="rId5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4"/>
          <p:cNvSpPr txBox="1"/>
          <p:nvPr/>
        </p:nvSpPr>
        <p:spPr>
          <a:xfrm>
            <a:off x="726282" y="5274865"/>
            <a:ext cx="52164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9. КОНЦЕНТРАЦИЯ НА ОДНОЙ ЗАДАЧЕ</a:t>
            </a:r>
            <a:endParaRPr sz="3000" b="1" i="0" u="none" strike="noStrike" cap="none">
              <a:solidFill>
                <a:srgbClr val="C70017"/>
              </a:solidFill>
            </a:endParaRPr>
          </a:p>
        </p:txBody>
      </p:sp>
      <p:sp>
        <p:nvSpPr>
          <p:cNvPr id="540" name="Google Shape;540;p54"/>
          <p:cNvSpPr/>
          <p:nvPr/>
        </p:nvSpPr>
        <p:spPr>
          <a:xfrm>
            <a:off x="1468500" y="1638998"/>
            <a:ext cx="3954300" cy="28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</a:rPr>
              <a:t>Фильтровать информацию </a:t>
            </a:r>
            <a:r>
              <a:rPr lang="ru-RU" sz="1800" i="0" u="none" strike="noStrike" cap="none">
                <a:solidFill>
                  <a:schemeClr val="dk1"/>
                </a:solidFill>
              </a:rPr>
              <a:t>нужно для того, чтобы не перегружать свой мозг ненужной информацией, а значит и не тратить на нее свое время. </a:t>
            </a:r>
            <a:endParaRPr sz="1800" i="0" u="none" strike="noStrike" cap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cap="none">
                <a:solidFill>
                  <a:schemeClr val="dk1"/>
                </a:solidFill>
              </a:rPr>
              <a:t>Для этого нужно научиться изучать тексты, беглым взглядом выбирая из контекста только </a:t>
            </a:r>
            <a:r>
              <a:rPr lang="ru-RU" sz="1800" b="1" i="0" u="none" strike="noStrike" cap="none">
                <a:solidFill>
                  <a:schemeClr val="dk1"/>
                </a:solidFill>
              </a:rPr>
              <a:t>то, что</a:t>
            </a:r>
            <a:r>
              <a:rPr lang="ru-RU" sz="1800" i="0" u="none" strike="noStrike" cap="none">
                <a:solidFill>
                  <a:schemeClr val="dk1"/>
                </a:solidFill>
              </a:rPr>
              <a:t> действительно </a:t>
            </a:r>
            <a:r>
              <a:rPr lang="ru-RU" sz="1800" b="1" i="0" u="none" strike="noStrike" cap="none">
                <a:solidFill>
                  <a:schemeClr val="dk1"/>
                </a:solidFill>
              </a:rPr>
              <a:t>необходимо</a:t>
            </a:r>
            <a:r>
              <a:rPr lang="ru-RU" sz="1800" i="0" u="none" strike="noStrike" cap="none">
                <a:solidFill>
                  <a:schemeClr val="dk1"/>
                </a:solidFill>
              </a:rPr>
              <a:t>.</a:t>
            </a:r>
            <a:endParaRPr sz="7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41" name="Google Shape;541;p54"/>
          <p:cNvSpPr txBox="1"/>
          <p:nvPr/>
        </p:nvSpPr>
        <p:spPr>
          <a:xfrm>
            <a:off x="1378425" y="-96925"/>
            <a:ext cx="96171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70017"/>
                </a:solidFill>
              </a:rPr>
              <a:t>10 ПРИНЦИПОВ УСПЕШНОГО ТАЙМ-МЕНЕДЖМЕНТА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-2555"/>
            <a:ext cx="12194114" cy="686310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8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8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1818475" y="2040950"/>
            <a:ext cx="69024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1312500" y="1475000"/>
            <a:ext cx="4733100" cy="13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CC0000"/>
                </a:solidFill>
              </a:rPr>
              <a:t>ЧТО БЫ ПОЛУЧИТЬ ПРЕЗЕНТАЦИЮ ЗАПОЛНИ АНКЕТУ    </a:t>
            </a:r>
            <a:endParaRPr sz="2400" b="1" i="0" u="none" strike="noStrike" cap="none">
              <a:solidFill>
                <a:srgbClr val="CC0000"/>
              </a:solidFill>
            </a:endParaRPr>
          </a:p>
        </p:txBody>
      </p:sp>
      <p:pic>
        <p:nvPicPr>
          <p:cNvPr id="190" name="Google Shape;190;p28" descr="Без названия (5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685" y="5461246"/>
            <a:ext cx="6861153" cy="139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6825" y="2691338"/>
            <a:ext cx="2799725" cy="27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 descr="bonu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6248" y="1372576"/>
            <a:ext cx="3960460" cy="192931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/>
          <p:nvPr/>
        </p:nvSpPr>
        <p:spPr>
          <a:xfrm>
            <a:off x="5956925" y="3400400"/>
            <a:ext cx="51141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accent4"/>
                </a:solidFill>
              </a:rPr>
              <a:t>KITCHEN - МЕНЕДЖМЕНТ В КОФЕЙНЕ. </a:t>
            </a:r>
            <a:endParaRPr sz="2400" b="1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 b="1">
                <a:solidFill>
                  <a:schemeClr val="accent4"/>
                </a:solidFill>
              </a:rPr>
              <a:t>ФУДПЕЙРИНГ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194" name="Google Shape;194;p28"/>
          <p:cNvSpPr txBox="1"/>
          <p:nvPr/>
        </p:nvSpPr>
        <p:spPr>
          <a:xfrm>
            <a:off x="6514613" y="5024426"/>
            <a:ext cx="4162800" cy="14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Участники данной лекции получают </a:t>
            </a:r>
            <a:r>
              <a:rPr lang="ru-RU" sz="2400" b="1" i="1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мин</a:t>
            </a:r>
            <a:r>
              <a:rPr lang="ru-RU" sz="1800" b="1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онлайн консультации </a:t>
            </a:r>
            <a:endParaRPr sz="1800" b="1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1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БЕСПЛАТНО</a:t>
            </a:r>
            <a:r>
              <a:rPr lang="ru-RU" sz="1800" b="1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1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5"/>
          <p:cNvSpPr/>
          <p:nvPr/>
        </p:nvSpPr>
        <p:spPr>
          <a:xfrm>
            <a:off x="1607386" y="1635290"/>
            <a:ext cx="687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10. «НЕТ» СПЕШКЕ В РАБОТЕ</a:t>
            </a:r>
            <a:endParaRPr sz="3000" b="1" i="0" u="none" strike="noStrike" cap="none">
              <a:solidFill>
                <a:srgbClr val="C70017"/>
              </a:solidFill>
            </a:endParaRPr>
          </a:p>
        </p:txBody>
      </p:sp>
      <p:pic>
        <p:nvPicPr>
          <p:cNvPr id="547" name="Google Shape;547;p55" descr="1_RcMfugxbGW252RJfBDGDX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4674" y="2193451"/>
            <a:ext cx="7965000" cy="46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5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5"/>
          <p:cNvPicPr preferRelativeResize="0"/>
          <p:nvPr/>
        </p:nvPicPr>
        <p:blipFill rotWithShape="1">
          <a:blip r:embed="rId5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5"/>
          <p:cNvSpPr txBox="1"/>
          <p:nvPr/>
        </p:nvSpPr>
        <p:spPr>
          <a:xfrm>
            <a:off x="1378425" y="-96925"/>
            <a:ext cx="96171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70017"/>
                </a:solidFill>
              </a:rPr>
              <a:t>10 ПРИНЦИПОВ УСПЕШНОГО ТАЙМ-МЕНЕДЖМЕНТА</a:t>
            </a:r>
            <a:endParaRPr sz="3000" b="1">
              <a:solidFill>
                <a:srgbClr val="CC0000"/>
              </a:solidFill>
              <a:highlight>
                <a:schemeClr val="lt1"/>
              </a:highlight>
            </a:endParaRPr>
          </a:p>
        </p:txBody>
      </p:sp>
      <p:pic>
        <p:nvPicPr>
          <p:cNvPr id="551" name="Google Shape;551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29675" y="5853138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6"/>
          <p:cNvSpPr/>
          <p:nvPr/>
        </p:nvSpPr>
        <p:spPr>
          <a:xfrm>
            <a:off x="1734552" y="4456000"/>
            <a:ext cx="2788500" cy="96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ЕЖЕНЕДЕЛЬНЫЕ И ЕЖЕДНЕВНЫЕ ОТЧЁТЫ 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56"/>
          <p:cNvSpPr/>
          <p:nvPr/>
        </p:nvSpPr>
        <p:spPr>
          <a:xfrm>
            <a:off x="4817408" y="5591729"/>
            <a:ext cx="2788500" cy="96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ЧЕК ЛИСТЫ, РЕГЛАМЕНТЫ РАБОТ, ДИ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56"/>
          <p:cNvSpPr/>
          <p:nvPr/>
        </p:nvSpPr>
        <p:spPr>
          <a:xfrm>
            <a:off x="8035749" y="4410025"/>
            <a:ext cx="2788500" cy="96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ПЛАНЫ РАБОТ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56"/>
          <p:cNvSpPr/>
          <p:nvPr/>
        </p:nvSpPr>
        <p:spPr>
          <a:xfrm>
            <a:off x="8198446" y="2710671"/>
            <a:ext cx="2788500" cy="96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ЛИСТ ЗАДАЧ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56"/>
          <p:cNvSpPr/>
          <p:nvPr/>
        </p:nvSpPr>
        <p:spPr>
          <a:xfrm>
            <a:off x="6932866" y="1294150"/>
            <a:ext cx="2788500" cy="96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БЮДЖЕТЫ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56"/>
          <p:cNvSpPr/>
          <p:nvPr/>
        </p:nvSpPr>
        <p:spPr>
          <a:xfrm>
            <a:off x="2684593" y="1294150"/>
            <a:ext cx="2788500" cy="96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ОТЧЁТЫ - ЭКОНОМИЯ ВРЕМЕНИ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6"/>
          <p:cNvSpPr txBox="1"/>
          <p:nvPr/>
        </p:nvSpPr>
        <p:spPr>
          <a:xfrm>
            <a:off x="1580125" y="5591725"/>
            <a:ext cx="2589000" cy="10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НАПИСАТЬ </a:t>
            </a:r>
            <a:r>
              <a:rPr lang="ru-RU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ЧЕТКИЙ</a:t>
            </a:r>
            <a:r>
              <a:rPr lang="ru-RU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ФУНКЦИОНАЛ </a:t>
            </a:r>
            <a:endParaRPr sz="700"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ТОП-МЕНЕДЖЕРОВ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p56"/>
          <p:cNvPicPr preferRelativeResize="0"/>
          <p:nvPr/>
        </p:nvPicPr>
        <p:blipFill rotWithShape="1">
          <a:blip r:embed="rId3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6"/>
          <p:cNvPicPr preferRelativeResize="0"/>
          <p:nvPr/>
        </p:nvPicPr>
        <p:blipFill rotWithShape="1">
          <a:blip r:embed="rId4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6"/>
          <p:cNvSpPr/>
          <p:nvPr/>
        </p:nvSpPr>
        <p:spPr>
          <a:xfrm>
            <a:off x="1380623" y="2710671"/>
            <a:ext cx="2788500" cy="96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5-ТИ МИНУТКИ ПЕРЕД СЕРВИСОМ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56"/>
          <p:cNvSpPr txBox="1"/>
          <p:nvPr/>
        </p:nvSpPr>
        <p:spPr>
          <a:xfrm>
            <a:off x="1394675" y="223950"/>
            <a:ext cx="950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3000" b="1" i="0" u="none" strike="noStrike" cap="none">
                <a:solidFill>
                  <a:srgbClr val="C70017"/>
                </a:solidFill>
              </a:rPr>
              <a:t>СИСТЕМА ТАЙМ-МЕНЕДЖМЕНТА ЗАВЕДЕНИЯ</a:t>
            </a:r>
            <a:endParaRPr sz="3000" b="1" i="0" u="none" strike="noStrike" cap="none">
              <a:solidFill>
                <a:srgbClr val="C70017"/>
              </a:solidFill>
            </a:endParaRPr>
          </a:p>
        </p:txBody>
      </p:sp>
      <p:pic>
        <p:nvPicPr>
          <p:cNvPr id="567" name="Google Shape;567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9675" y="5853138"/>
            <a:ext cx="2697323" cy="906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  <p:sp>
        <p:nvSpPr>
          <p:cNvPr id="568" name="Google Shape;568;p56"/>
          <p:cNvSpPr txBox="1"/>
          <p:nvPr/>
        </p:nvSpPr>
        <p:spPr>
          <a:xfrm>
            <a:off x="4817400" y="2437525"/>
            <a:ext cx="3054900" cy="27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A80828"/>
                </a:solidFill>
              </a:rPr>
              <a:t>Аgile по методу </a:t>
            </a:r>
            <a:r>
              <a:rPr lang="ru-RU" sz="3600" b="1"/>
              <a:t>Михаила Елизарова</a:t>
            </a:r>
            <a:endParaRPr sz="3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7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57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57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57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7" name="Google Shape;577;p57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7"/>
          <p:cNvPicPr preferRelativeResize="0"/>
          <p:nvPr/>
        </p:nvPicPr>
        <p:blipFill rotWithShape="1">
          <a:blip r:embed="rId4">
            <a:alphaModFix/>
          </a:blip>
          <a:srcRect r="517" b="6393"/>
          <a:stretch/>
        </p:blipFill>
        <p:spPr>
          <a:xfrm>
            <a:off x="1283950" y="22575"/>
            <a:ext cx="10859768" cy="681285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7"/>
          <p:cNvSpPr/>
          <p:nvPr/>
        </p:nvSpPr>
        <p:spPr>
          <a:xfrm>
            <a:off x="1283950" y="-12300"/>
            <a:ext cx="8743200" cy="97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>
                <a:solidFill>
                  <a:srgbClr val="A80828"/>
                </a:solidFill>
              </a:rPr>
              <a:t>Хочешь СИСТЕМАТИЗИРОВАТЬ все БИЗНЕС ПРОЦЕССЫ по методу Аgile в кофейне? </a:t>
            </a:r>
            <a:endParaRPr sz="2800">
              <a:solidFill>
                <a:srgbClr val="A80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0" name="Google Shape;580;p57"/>
          <p:cNvGrpSpPr/>
          <p:nvPr/>
        </p:nvGrpSpPr>
        <p:grpSpPr>
          <a:xfrm>
            <a:off x="7002800" y="865800"/>
            <a:ext cx="5087074" cy="1675512"/>
            <a:chOff x="6083275" y="1035600"/>
            <a:chExt cx="5087074" cy="1675512"/>
          </a:xfrm>
        </p:grpSpPr>
        <p:pic>
          <p:nvPicPr>
            <p:cNvPr id="581" name="Google Shape;581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83275" y="1035600"/>
              <a:ext cx="4147675" cy="167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57"/>
            <p:cNvPicPr preferRelativeResize="0"/>
            <p:nvPr/>
          </p:nvPicPr>
          <p:blipFill rotWithShape="1">
            <a:blip r:embed="rId6">
              <a:alphaModFix/>
            </a:blip>
            <a:srcRect l="60858" r="3783"/>
            <a:stretch/>
          </p:blipFill>
          <p:spPr>
            <a:xfrm rot="941570">
              <a:off x="10092653" y="1527888"/>
              <a:ext cx="950042" cy="10747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3" name="Google Shape;583;p57"/>
          <p:cNvSpPr/>
          <p:nvPr/>
        </p:nvSpPr>
        <p:spPr>
          <a:xfrm>
            <a:off x="4928250" y="3036550"/>
            <a:ext cx="7120800" cy="3703200"/>
          </a:xfrm>
          <a:prstGeom prst="foldedCorner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57"/>
          <p:cNvSpPr txBox="1"/>
          <p:nvPr/>
        </p:nvSpPr>
        <p:spPr>
          <a:xfrm>
            <a:off x="5182800" y="3109450"/>
            <a:ext cx="66117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1-й </a:t>
            </a:r>
            <a:endParaRPr sz="1500"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Заплати </a:t>
            </a:r>
            <a:r>
              <a:rPr lang="ru-RU" sz="1500" b="1">
                <a:solidFill>
                  <a:srgbClr val="CC0000"/>
                </a:solidFill>
              </a:rPr>
              <a:t>месячную зарплату</a:t>
            </a:r>
            <a:r>
              <a:rPr lang="ru-RU" sz="1500"/>
              <a:t> своего сотрудника и получи возможность </a:t>
            </a:r>
            <a:r>
              <a:rPr lang="ru-RU" sz="1500" b="1">
                <a:solidFill>
                  <a:srgbClr val="A80828"/>
                </a:solidFill>
              </a:rPr>
              <a:t>увеличения выручки на 20-25%!!!</a:t>
            </a:r>
            <a:endParaRPr sz="1500" b="1">
              <a:solidFill>
                <a:srgbClr val="A8082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2-й </a:t>
            </a:r>
            <a:endParaRPr sz="1500" b="1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Активируй программу, </a:t>
            </a:r>
            <a:r>
              <a:rPr lang="ru-RU" sz="1500" b="1">
                <a:solidFill>
                  <a:srgbClr val="CC0000"/>
                </a:solidFill>
              </a:rPr>
              <a:t>заполни анкету</a:t>
            </a:r>
            <a:r>
              <a:rPr lang="ru-RU" sz="1500"/>
              <a:t> по QR-код коду на сайте.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3-й</a:t>
            </a:r>
            <a:r>
              <a:rPr lang="ru-RU" sz="1500" i="1"/>
              <a:t> </a:t>
            </a:r>
            <a:endParaRPr sz="1500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Получи последнюю отредактированную версию </a:t>
            </a:r>
            <a:r>
              <a:rPr lang="ru-RU" sz="1500" b="1">
                <a:solidFill>
                  <a:srgbClr val="CC0000"/>
                </a:solidFill>
              </a:rPr>
              <a:t>документооборота и консультацию специалиста</a:t>
            </a:r>
            <a:r>
              <a:rPr lang="ru-RU" sz="1500"/>
              <a:t> (более 180-ти документов)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4-й</a:t>
            </a:r>
            <a:r>
              <a:rPr lang="ru-RU" sz="1500" i="1"/>
              <a:t> </a:t>
            </a:r>
            <a:endParaRPr sz="1500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Получи </a:t>
            </a:r>
            <a:r>
              <a:rPr lang="ru-RU" sz="1500" b="1">
                <a:solidFill>
                  <a:srgbClr val="CC0000"/>
                </a:solidFill>
              </a:rPr>
              <a:t>3 бесплатные онлайн встречи</a:t>
            </a:r>
            <a:r>
              <a:rPr lang="ru-RU" sz="1500"/>
              <a:t> с Михаилом Елизаровым и специалистами нашей компании. Для более эффективного внедрения нашей программы в Вашем заведении.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5-й</a:t>
            </a:r>
            <a:r>
              <a:rPr lang="ru-RU" sz="1500" i="1"/>
              <a:t> </a:t>
            </a:r>
            <a:endParaRPr sz="1500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Получи гарантированное</a:t>
            </a:r>
            <a:r>
              <a:rPr lang="ru-RU" sz="1500" b="1">
                <a:solidFill>
                  <a:srgbClr val="CC0000"/>
                </a:solidFill>
              </a:rPr>
              <a:t> увеличение прибыли</a:t>
            </a:r>
            <a:r>
              <a:rPr lang="ru-RU" sz="1500"/>
              <a:t> и</a:t>
            </a:r>
            <a:r>
              <a:rPr lang="ru-RU" sz="1500" b="1">
                <a:solidFill>
                  <a:srgbClr val="A80828"/>
                </a:solidFill>
              </a:rPr>
              <a:t> сокращение расходов.</a:t>
            </a:r>
            <a:r>
              <a:rPr lang="ru-RU" sz="1500"/>
              <a:t> </a:t>
            </a:r>
            <a:endParaRPr sz="1500"/>
          </a:p>
        </p:txBody>
      </p:sp>
      <p:pic>
        <p:nvPicPr>
          <p:cNvPr id="585" name="Google Shape;585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8375" y="3844250"/>
            <a:ext cx="2871625" cy="28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8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58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58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58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58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8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8"/>
          <p:cNvSpPr txBox="1"/>
          <p:nvPr/>
        </p:nvSpPr>
        <p:spPr>
          <a:xfrm>
            <a:off x="7861500" y="5562825"/>
            <a:ext cx="4330500" cy="1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www.успехресторана.рф</a:t>
            </a:r>
            <a:endParaRPr sz="2400" b="1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elizarov77@gmail.com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+7(985)316-77-11</a:t>
            </a:r>
            <a:endParaRPr sz="2400" b="1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7" name="Google Shape;597;p58"/>
          <p:cNvSpPr/>
          <p:nvPr/>
        </p:nvSpPr>
        <p:spPr>
          <a:xfrm>
            <a:off x="6111550" y="4589700"/>
            <a:ext cx="3070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 уважением,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Михаил Елизаров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58"/>
          <p:cNvPicPr preferRelativeResize="0"/>
          <p:nvPr/>
        </p:nvPicPr>
        <p:blipFill rotWithShape="1">
          <a:blip r:embed="rId5">
            <a:alphaModFix/>
          </a:blip>
          <a:srcRect l="7663" r="9582"/>
          <a:stretch/>
        </p:blipFill>
        <p:spPr>
          <a:xfrm>
            <a:off x="742208" y="184737"/>
            <a:ext cx="5369342" cy="64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5500" y="1850363"/>
            <a:ext cx="2799725" cy="27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58"/>
          <p:cNvSpPr/>
          <p:nvPr/>
        </p:nvSpPr>
        <p:spPr>
          <a:xfrm>
            <a:off x="6498812" y="243025"/>
            <a:ext cx="4733100" cy="13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CC0000"/>
                </a:solidFill>
              </a:rPr>
              <a:t>ЧТО БЫ ПОЛУЧИТЬ ПРЕЗЕНТАЦИЮ ЗАПОЛНИ АНКЕТУ    </a:t>
            </a:r>
            <a:endParaRPr sz="2400" b="1" i="0" u="none" strike="noStrike" cap="none">
              <a:solidFill>
                <a:srgbClr val="CC0000"/>
              </a:solidFill>
            </a:endParaRPr>
          </a:p>
        </p:txBody>
      </p:sp>
      <p:pic>
        <p:nvPicPr>
          <p:cNvPr id="601" name="Google Shape;601;p58" descr="bonu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0848" y="4830101"/>
            <a:ext cx="3960460" cy="1929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9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9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9"/>
          <p:cNvSpPr/>
          <p:nvPr/>
        </p:nvSpPr>
        <p:spPr>
          <a:xfrm>
            <a:off x="3051950" y="76169"/>
            <a:ext cx="6626400" cy="91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29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4525" y="2273300"/>
            <a:ext cx="6626401" cy="45621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/>
          <p:cNvSpPr txBox="1"/>
          <p:nvPr/>
        </p:nvSpPr>
        <p:spPr>
          <a:xfrm>
            <a:off x="1403250" y="758075"/>
            <a:ext cx="87576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000" b="1">
                <a:solidFill>
                  <a:srgbClr val="CC0000"/>
                </a:solidFill>
              </a:rPr>
              <a:t>ЭДЖАЙЛ - ЧТО ЭТО ТАКОЕ?</a:t>
            </a:r>
            <a:endParaRPr sz="3000">
              <a:solidFill>
                <a:srgbClr val="CC0000"/>
              </a:solidFill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1328850" y="2273300"/>
            <a:ext cx="4970100" cy="43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254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90918"/>
                </a:solidFill>
              </a:rPr>
              <a:t>В основе </a:t>
            </a:r>
            <a:r>
              <a:rPr lang="ru-RU" sz="1600" b="1">
                <a:solidFill>
                  <a:srgbClr val="090918"/>
                </a:solidFill>
              </a:rPr>
              <a:t>agile-метода</a:t>
            </a:r>
            <a:r>
              <a:rPr lang="ru-RU" sz="1600">
                <a:solidFill>
                  <a:srgbClr val="090918"/>
                </a:solidFill>
              </a:rPr>
              <a:t> лежит </a:t>
            </a:r>
            <a:r>
              <a:rPr lang="ru-RU" sz="1600" b="1">
                <a:solidFill>
                  <a:srgbClr val="090918"/>
                </a:solidFill>
              </a:rPr>
              <a:t>разделение рабочего процесса </a:t>
            </a:r>
            <a:r>
              <a:rPr lang="ru-RU" sz="1600">
                <a:solidFill>
                  <a:srgbClr val="090918"/>
                </a:solidFill>
              </a:rPr>
              <a:t>на короткие этапы - каждая из которых представляет из себя мини-проект (интеграция) со мелкими задачами, выполнение которых контролировать гораздо легче, чем завершение большого проекта.</a:t>
            </a:r>
            <a:endParaRPr sz="1600">
              <a:solidFill>
                <a:srgbClr val="090918"/>
              </a:solidFill>
            </a:endParaRPr>
          </a:p>
          <a:p>
            <a:pPr marL="0" marR="254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90918"/>
              </a:solidFill>
            </a:endParaRPr>
          </a:p>
          <a:p>
            <a:pPr marL="0" marR="254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90918"/>
                </a:solidFill>
              </a:rPr>
              <a:t>Итерации чаще всего реализуются в виде коротких ежедневных совещаний, где каждый член команды докладывает начальнику об успехах в данной итерации. </a:t>
            </a:r>
            <a:endParaRPr sz="1600">
              <a:solidFill>
                <a:srgbClr val="090918"/>
              </a:solidFill>
            </a:endParaRPr>
          </a:p>
          <a:p>
            <a:pPr marL="0" marR="254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90918"/>
              </a:solidFill>
            </a:endParaRPr>
          </a:p>
          <a:p>
            <a:pPr marL="0" marR="254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90918"/>
                </a:solidFill>
              </a:rPr>
              <a:t>Такие совещания называются </a:t>
            </a:r>
            <a:r>
              <a:rPr lang="ru-RU" sz="1600" b="1">
                <a:solidFill>
                  <a:srgbClr val="090918"/>
                </a:solidFill>
              </a:rPr>
              <a:t>скрам </a:t>
            </a:r>
            <a:r>
              <a:rPr lang="ru-RU" sz="1600">
                <a:solidFill>
                  <a:srgbClr val="090918"/>
                </a:solidFill>
              </a:rPr>
              <a:t>- встречами.</a:t>
            </a:r>
            <a:endParaRPr sz="1600">
              <a:solidFill>
                <a:srgbClr val="090918"/>
              </a:solidFill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1328850" y="1172600"/>
            <a:ext cx="96327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>
                <a:solidFill>
                  <a:srgbClr val="090918"/>
                </a:solidFill>
              </a:rPr>
              <a:t>Слово </a:t>
            </a:r>
            <a:r>
              <a:rPr lang="ru-RU" sz="1600" b="1">
                <a:solidFill>
                  <a:srgbClr val="090918"/>
                </a:solidFill>
              </a:rPr>
              <a:t>agile </a:t>
            </a:r>
            <a:r>
              <a:rPr lang="ru-RU" sz="1600">
                <a:solidFill>
                  <a:srgbClr val="090918"/>
                </a:solidFill>
              </a:rPr>
              <a:t>в переводе с английского означает «шустрый». Этим словом сегодня принято обозначать - серию административно-технических уловок и обрядов, позволяющих повысить эффективность работы и увеличить скорость выполнения проектов.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1403250" y="76175"/>
            <a:ext cx="90792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u="sng">
                <a:solidFill>
                  <a:srgbClr val="A80828"/>
                </a:solidFill>
              </a:rPr>
              <a:t>Нейроэкономика</a:t>
            </a:r>
            <a:r>
              <a:rPr lang="ru-RU" sz="1600">
                <a:solidFill>
                  <a:srgbClr val="222222"/>
                </a:solidFill>
              </a:rPr>
              <a:t> (англ. Neuroeconomics) — междисциплинарное направление в науке на пересечении предметов экономической теории, нейробиологии и психологии.</a:t>
            </a:r>
            <a:endParaRPr sz="1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0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0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0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0"/>
          <p:cNvSpPr/>
          <p:nvPr/>
        </p:nvSpPr>
        <p:spPr>
          <a:xfrm>
            <a:off x="3051950" y="76169"/>
            <a:ext cx="6626400" cy="91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0"/>
          <p:cNvSpPr txBox="1"/>
          <p:nvPr/>
        </p:nvSpPr>
        <p:spPr>
          <a:xfrm>
            <a:off x="1639200" y="22575"/>
            <a:ext cx="87576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ЭДЖАЙЛ - ЧТО ЭТО ТАКОЕ?</a:t>
            </a:r>
            <a:endParaRPr sz="3000">
              <a:solidFill>
                <a:srgbClr val="CC0000"/>
              </a:solidFill>
            </a:endParaRPr>
          </a:p>
        </p:txBody>
      </p:sp>
      <p:pic>
        <p:nvPicPr>
          <p:cNvPr id="221" name="Google Shape;221;p30"/>
          <p:cNvPicPr preferRelativeResize="0"/>
          <p:nvPr/>
        </p:nvPicPr>
        <p:blipFill rotWithShape="1">
          <a:blip r:embed="rId3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 rotWithShape="1">
          <a:blip r:embed="rId4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224" y="941600"/>
            <a:ext cx="10774022" cy="5906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lt1">
              <a:alpha val="2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1"/>
          <p:cNvSpPr/>
          <p:nvPr/>
        </p:nvSpPr>
        <p:spPr>
          <a:xfrm>
            <a:off x="2302935" y="2337493"/>
            <a:ext cx="1165013" cy="534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1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1"/>
          <p:cNvSpPr/>
          <p:nvPr/>
        </p:nvSpPr>
        <p:spPr>
          <a:xfrm rot="-5400000">
            <a:off x="3918723" y="2074179"/>
            <a:ext cx="1165013" cy="534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1"/>
          <p:cNvSpPr/>
          <p:nvPr/>
        </p:nvSpPr>
        <p:spPr>
          <a:xfrm>
            <a:off x="3051958" y="76163"/>
            <a:ext cx="6626432" cy="19188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547"/>
            <a:ext cx="12192001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4">
            <a:alphaModFix/>
          </a:blip>
          <a:srcRect b="56832"/>
          <a:stretch/>
        </p:blipFill>
        <p:spPr>
          <a:xfrm>
            <a:off x="10046236" y="76163"/>
            <a:ext cx="1777918" cy="52021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/>
          <p:nvPr/>
        </p:nvSpPr>
        <p:spPr>
          <a:xfrm>
            <a:off x="1353875" y="207925"/>
            <a:ext cx="86925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</a:rPr>
              <a:t>МЕТОДЫ SCRAM В СЕГМЕНТЕ HoReCa</a:t>
            </a:r>
            <a:endParaRPr sz="3000">
              <a:solidFill>
                <a:srgbClr val="CC0000"/>
              </a:solidFill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1353875" y="922225"/>
            <a:ext cx="76134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CC0000"/>
                </a:solidFill>
              </a:rPr>
              <a:t>SCRAM</a:t>
            </a:r>
            <a:r>
              <a:rPr lang="ru-RU" sz="1600" b="1">
                <a:solidFill>
                  <a:srgbClr val="C70017"/>
                </a:solidFill>
              </a:rPr>
              <a:t> </a:t>
            </a:r>
            <a:r>
              <a:rPr lang="ru-RU" sz="1600"/>
              <a:t>- это процесс, с помощью которого команда может разбить на части крупный проект и выполнять его постепенно, по одному фрагменту, при этом позволяя себе отклониться от намеченного пути, чтобы внести в продукт возможные усовершенствования. 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/>
              <a:t>Эта методика не менее эффективна в других отраслях - от производства до маркетинга и даже до ремонта дома!</a:t>
            </a:r>
            <a:endParaRPr sz="1600"/>
          </a:p>
        </p:txBody>
      </p:sp>
      <p:pic>
        <p:nvPicPr>
          <p:cNvPr id="237" name="Google Shape;237;p31"/>
          <p:cNvPicPr preferRelativeResize="0"/>
          <p:nvPr/>
        </p:nvPicPr>
        <p:blipFill rotWithShape="1">
          <a:blip r:embed="rId5">
            <a:alphaModFix/>
          </a:blip>
          <a:srcRect l="5233" t="23310" r="5909" b="18529"/>
          <a:stretch/>
        </p:blipFill>
        <p:spPr>
          <a:xfrm>
            <a:off x="2115675" y="3091825"/>
            <a:ext cx="7562726" cy="37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lt1">
              <a:alpha val="2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4">
            <a:alphaModFix/>
          </a:blip>
          <a:srcRect r="-4718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/>
        </p:nvSpPr>
        <p:spPr>
          <a:xfrm>
            <a:off x="1353875" y="55525"/>
            <a:ext cx="86925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МЕТОДЫ SCRAM В СЕГМЕНТЕ HoReCa</a:t>
            </a:r>
            <a:endParaRPr sz="3000">
              <a:solidFill>
                <a:srgbClr val="CC0000"/>
              </a:solidFill>
            </a:endParaRPr>
          </a:p>
        </p:txBody>
      </p:sp>
      <p:grpSp>
        <p:nvGrpSpPr>
          <p:cNvPr id="246" name="Google Shape;246;p32"/>
          <p:cNvGrpSpPr/>
          <p:nvPr/>
        </p:nvGrpSpPr>
        <p:grpSpPr>
          <a:xfrm>
            <a:off x="1353885" y="989417"/>
            <a:ext cx="9812863" cy="5633765"/>
            <a:chOff x="2302935" y="1125467"/>
            <a:chExt cx="9812863" cy="5633765"/>
          </a:xfrm>
        </p:grpSpPr>
        <p:sp>
          <p:nvSpPr>
            <p:cNvPr id="247" name="Google Shape;247;p32"/>
            <p:cNvSpPr/>
            <p:nvPr/>
          </p:nvSpPr>
          <p:spPr>
            <a:xfrm>
              <a:off x="2302935" y="2337493"/>
              <a:ext cx="1165013" cy="5344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8" name="Google Shape;248;p32"/>
            <p:cNvGrpSpPr/>
            <p:nvPr/>
          </p:nvGrpSpPr>
          <p:grpSpPr>
            <a:xfrm>
              <a:off x="3799825" y="1125467"/>
              <a:ext cx="8315972" cy="5633765"/>
              <a:chOff x="3799825" y="1125467"/>
              <a:chExt cx="8315972" cy="5633765"/>
            </a:xfrm>
          </p:grpSpPr>
          <p:sp>
            <p:nvSpPr>
              <p:cNvPr id="249" name="Google Shape;249;p32"/>
              <p:cNvSpPr/>
              <p:nvPr/>
            </p:nvSpPr>
            <p:spPr>
              <a:xfrm rot="5400000">
                <a:off x="3675562" y="5790647"/>
                <a:ext cx="1371900" cy="5343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32"/>
              <p:cNvSpPr/>
              <p:nvPr/>
            </p:nvSpPr>
            <p:spPr>
              <a:xfrm rot="-5400000">
                <a:off x="3918723" y="2074179"/>
                <a:ext cx="1165013" cy="5344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1" name="Google Shape;251;p3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799825" y="1125467"/>
                <a:ext cx="8315972" cy="56337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2" name="Google Shape;252;p32"/>
              <p:cNvSpPr txBox="1"/>
              <p:nvPr/>
            </p:nvSpPr>
            <p:spPr>
              <a:xfrm>
                <a:off x="4650725" y="5744644"/>
                <a:ext cx="3174000" cy="7366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b="1"/>
                  <a:t>ЕЖЕДНЕВНЫЙ ОТЧЕТ</a:t>
                </a:r>
                <a:endParaRPr sz="2000" b="1"/>
              </a:p>
            </p:txBody>
          </p:sp>
          <p:sp>
            <p:nvSpPr>
              <p:cNvPr id="253" name="Google Shape;253;p32"/>
              <p:cNvSpPr txBox="1"/>
              <p:nvPr/>
            </p:nvSpPr>
            <p:spPr>
              <a:xfrm>
                <a:off x="4916600" y="4282147"/>
                <a:ext cx="2738100" cy="7366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b="1"/>
                  <a:t>ЕЖЕНЕДЕЛЬНЫЙ ОТЧЕТ</a:t>
                </a:r>
                <a:endParaRPr sz="2000" b="1"/>
              </a:p>
            </p:txBody>
          </p:sp>
          <p:sp>
            <p:nvSpPr>
              <p:cNvPr id="254" name="Google Shape;254;p32"/>
              <p:cNvSpPr txBox="1"/>
              <p:nvPr/>
            </p:nvSpPr>
            <p:spPr>
              <a:xfrm>
                <a:off x="5328725" y="3110924"/>
                <a:ext cx="2019900" cy="10730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/>
                  <a:t>ЕЖЕМЕСЯЧНЫЙ ОТЧЕТ</a:t>
                </a:r>
                <a:endParaRPr b="1"/>
              </a:p>
            </p:txBody>
          </p:sp>
          <p:sp>
            <p:nvSpPr>
              <p:cNvPr id="255" name="Google Shape;255;p32"/>
              <p:cNvSpPr txBox="1"/>
              <p:nvPr/>
            </p:nvSpPr>
            <p:spPr>
              <a:xfrm>
                <a:off x="5809550" y="1972972"/>
                <a:ext cx="1164900" cy="73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300" b="1"/>
                  <a:t>ОТЧЕТ ГОДОВОЙ</a:t>
                </a:r>
                <a:endParaRPr sz="1300" b="1"/>
              </a:p>
            </p:txBody>
          </p:sp>
          <p:sp>
            <p:nvSpPr>
              <p:cNvPr id="256" name="Google Shape;256;p32"/>
              <p:cNvSpPr txBox="1"/>
              <p:nvPr/>
            </p:nvSpPr>
            <p:spPr>
              <a:xfrm>
                <a:off x="6974450" y="1444184"/>
                <a:ext cx="2958600" cy="94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/>
                  <a:t>Итоги года</a:t>
                </a:r>
                <a:endParaRPr/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/>
                  <a:t>Медиа план на год</a:t>
                </a:r>
                <a:endParaRPr/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/>
                  <a:t>Планирование на год...</a:t>
                </a:r>
                <a:endParaRPr/>
              </a:p>
            </p:txBody>
          </p:sp>
          <p:sp>
            <p:nvSpPr>
              <p:cNvPr id="257" name="Google Shape;257;p32"/>
              <p:cNvSpPr txBox="1"/>
              <p:nvPr/>
            </p:nvSpPr>
            <p:spPr>
              <a:xfrm>
                <a:off x="7505925" y="2481779"/>
                <a:ext cx="3313200" cy="115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>
                    <a:solidFill>
                      <a:schemeClr val="dk1"/>
                    </a:solidFill>
                  </a:rPr>
                  <a:t>Ежемесячный бюджет планирования и исполнения</a:t>
                </a:r>
                <a:endParaRPr>
                  <a:solidFill>
                    <a:schemeClr val="dk1"/>
                  </a:solidFill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>
                    <a:solidFill>
                      <a:schemeClr val="dk1"/>
                    </a:solidFill>
                  </a:rPr>
                  <a:t>Итоги месяца</a:t>
                </a:r>
                <a:endParaRPr>
                  <a:solidFill>
                    <a:schemeClr val="dk1"/>
                  </a:solidFill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>
                    <a:solidFill>
                      <a:schemeClr val="dk1"/>
                    </a:solidFill>
                  </a:rPr>
                  <a:t>Инвентаризация...</a:t>
                </a:r>
                <a:endParaRPr/>
              </a:p>
            </p:txBody>
          </p:sp>
          <p:sp>
            <p:nvSpPr>
              <p:cNvPr id="258" name="Google Shape;258;p32"/>
              <p:cNvSpPr txBox="1"/>
              <p:nvPr/>
            </p:nvSpPr>
            <p:spPr>
              <a:xfrm>
                <a:off x="8021075" y="3809386"/>
                <a:ext cx="3313200" cy="115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>
                    <a:solidFill>
                      <a:schemeClr val="dk1"/>
                    </a:solidFill>
                  </a:rPr>
                  <a:t>Еженедельный бюджет планирования и исполнения</a:t>
                </a:r>
                <a:endParaRPr>
                  <a:solidFill>
                    <a:schemeClr val="dk1"/>
                  </a:solidFill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>
                    <a:solidFill>
                      <a:schemeClr val="dk1"/>
                    </a:solidFill>
                  </a:rPr>
                  <a:t>Еженедельная планерка...</a:t>
                </a: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59" name="Google Shape;259;p32"/>
              <p:cNvSpPr txBox="1"/>
              <p:nvPr/>
            </p:nvSpPr>
            <p:spPr>
              <a:xfrm>
                <a:off x="8103200" y="5018798"/>
                <a:ext cx="3659700" cy="12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 sz="12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Ежед</a:t>
                </a:r>
                <a:r>
                  <a:rPr lang="ru-RU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. отчет администратора (ЕОА)</a:t>
                </a:r>
                <a:endParaRPr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 sz="12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Ежед</a:t>
                </a:r>
                <a:r>
                  <a:rPr lang="ru-RU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. отчеты в </a:t>
                </a:r>
                <a:r>
                  <a:rPr lang="ru-RU" sz="12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мессенджерах</a:t>
                </a:r>
                <a:r>
                  <a:rPr lang="ru-RU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</a:t>
                </a:r>
                <a:r>
                  <a:rPr lang="ru-RU" sz="12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ЕОвМ</a:t>
                </a:r>
                <a:r>
                  <a:rPr lang="ru-RU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  <a:endParaRPr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Чек лист линейного персонала старт лист/стоп лист</a:t>
                </a:r>
                <a:endParaRPr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-"/>
                </a:pPr>
                <a:r>
                  <a:rPr lang="ru-RU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Утренняя 15-и минутка...</a:t>
                </a:r>
                <a:endParaRPr sz="1200" dirty="0">
                  <a:solidFill>
                    <a:schemeClr val="dk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3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3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33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/>
        </p:nvSpPr>
        <p:spPr>
          <a:xfrm>
            <a:off x="1353875" y="55525"/>
            <a:ext cx="86925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ЕЖЕДНЕВНЫЕ</a:t>
            </a:r>
            <a:r>
              <a:rPr lang="ru-RU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ОТЧЕТЫ</a:t>
            </a:r>
            <a:endParaRPr sz="3000">
              <a:solidFill>
                <a:srgbClr val="CC0000"/>
              </a:solidFill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5">
            <a:alphaModFix/>
          </a:blip>
          <a:srcRect r="15668"/>
          <a:stretch/>
        </p:blipFill>
        <p:spPr>
          <a:xfrm>
            <a:off x="7465500" y="1320100"/>
            <a:ext cx="4679676" cy="552797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 txBox="1"/>
          <p:nvPr/>
        </p:nvSpPr>
        <p:spPr>
          <a:xfrm>
            <a:off x="1473025" y="903975"/>
            <a:ext cx="7017300" cy="4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плана по среднему чеку из бюджета.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Ежедневный отчет администратора ЕОА.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плана по количеству гостей.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работы с cross-sell и Up-sell, стоп-лист и старт-лист в соответствии с программой.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входящей цены продукции категории А.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производителя продукции.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утвержденных норм Food cost по бару и кухне.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себестоимости блюд.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Ведение бракеражного листа.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Контроль списаний по кухне и бару.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Ежедневные отчеты в мессенджерах (ЕОвМ).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Чек листы линейного персонала.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ru-RU" sz="1600">
                <a:solidFill>
                  <a:schemeClr val="dk1"/>
                </a:solidFill>
              </a:rPr>
              <a:t>Утренняя 15-и минутка.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34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4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4"/>
          <p:cNvSpPr txBox="1"/>
          <p:nvPr/>
        </p:nvSpPr>
        <p:spPr>
          <a:xfrm>
            <a:off x="1414750" y="410100"/>
            <a:ext cx="9683700" cy="11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ЕЖЕДНЕВНЫЙ </a:t>
            </a:r>
            <a:r>
              <a:rPr lang="ru-RU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ru-RU" sz="3000" b="1">
                <a:solidFill>
                  <a:srgbClr val="CC0000"/>
                </a:solidFill>
                <a:highlight>
                  <a:schemeClr val="lt1"/>
                </a:highlight>
              </a:rPr>
              <a:t>ОТЧЕТ АДМИНИСТРАТОРА (пример)</a:t>
            </a:r>
            <a:endParaRPr sz="3000">
              <a:solidFill>
                <a:srgbClr val="CC0000"/>
              </a:solidFill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1257125" y="-92450"/>
            <a:ext cx="8550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/>
              <a:t>Рассмотрим некоторые из них:</a:t>
            </a:r>
            <a:endParaRPr sz="2400" b="1"/>
          </a:p>
        </p:txBody>
      </p:sp>
      <p:pic>
        <p:nvPicPr>
          <p:cNvPr id="282" name="Google Shape;282;p34"/>
          <p:cNvPicPr preferRelativeResize="0"/>
          <p:nvPr/>
        </p:nvPicPr>
        <p:blipFill rotWithShape="1">
          <a:blip r:embed="rId5">
            <a:alphaModFix/>
          </a:blip>
          <a:srcRect l="21741" t="18811" r="21537" b="20112"/>
          <a:stretch/>
        </p:blipFill>
        <p:spPr>
          <a:xfrm>
            <a:off x="1414750" y="1454725"/>
            <a:ext cx="7704122" cy="529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7750" y="2514450"/>
            <a:ext cx="2397575" cy="23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>
            <a:off x="9238750" y="5105000"/>
            <a:ext cx="25110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A80828"/>
                </a:solidFill>
                <a:latin typeface="Calibri"/>
                <a:ea typeface="Calibri"/>
                <a:cs typeface="Calibri"/>
                <a:sym typeface="Calibri"/>
              </a:rPr>
              <a:t>Распоряжение, алгоритм, пример</a:t>
            </a:r>
            <a:endParaRPr sz="1800" b="1">
              <a:solidFill>
                <a:srgbClr val="A80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1557</Words>
  <Application>Microsoft Macintosh PowerPoint</Application>
  <PresentationFormat>Другой</PresentationFormat>
  <Paragraphs>257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Roboto</vt:lpstr>
      <vt:lpstr>Roboto Condensed</vt:lpstr>
      <vt:lpstr>Montserrat Light</vt:lpstr>
      <vt:lpstr>Helvetica Neue</vt:lpstr>
      <vt:lpstr>Century Gothic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Minic</cp:lastModifiedBy>
  <cp:revision>1</cp:revision>
  <dcterms:modified xsi:type="dcterms:W3CDTF">2020-03-12T20:42:53Z</dcterms:modified>
</cp:coreProperties>
</file>