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448" r:id="rId2"/>
    <p:sldId id="452" r:id="rId3"/>
    <p:sldId id="453" r:id="rId4"/>
    <p:sldId id="454" r:id="rId5"/>
    <p:sldId id="455" r:id="rId6"/>
    <p:sldId id="459" r:id="rId7"/>
    <p:sldId id="456" r:id="rId8"/>
    <p:sldId id="460" r:id="rId9"/>
    <p:sldId id="457" r:id="rId10"/>
    <p:sldId id="458" r:id="rId11"/>
    <p:sldId id="461" r:id="rId12"/>
    <p:sldId id="462" r:id="rId13"/>
    <p:sldId id="465" r:id="rId14"/>
    <p:sldId id="466" r:id="rId15"/>
    <p:sldId id="467" r:id="rId16"/>
    <p:sldId id="468" r:id="rId17"/>
    <p:sldId id="469" r:id="rId18"/>
    <p:sldId id="4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120"/>
    <a:srgbClr val="141616"/>
    <a:srgbClr val="131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1382"/>
  </p:normalViewPr>
  <p:slideViewPr>
    <p:cSldViewPr snapToGrid="0" snapToObjects="1">
      <p:cViewPr varScale="1">
        <p:scale>
          <a:sx n="105" d="100"/>
          <a:sy n="105" d="100"/>
        </p:scale>
        <p:origin x="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09025-E512-D04B-AD2C-6C25ED4FDCA3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654A8-998B-7240-AE2B-D52D186C2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22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561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61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898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559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303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119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402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91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853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69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157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46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398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366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880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732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971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8DB88-C2B4-794E-8240-EAF187EB3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B7ABA0-763C-FC4B-808D-764F8246A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3054DA-6492-DF4A-B419-A84F46BD9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E6F4D-BCE8-1746-BEF4-4DE99A89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A5DF1-6FB2-3444-9619-D936DA3C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63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317D2-F202-1D48-95B9-742BD634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D11003-CA01-2940-9B60-8CB8BE84E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A6A209-DDFB-AB42-B5E2-D5E857F1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6671B4-CA3E-714A-9252-3FFCB455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FE239-2757-1B4F-BFDF-2BDEBE50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92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55605C-D4FD-EA44-8BC6-5514782943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A2703B-CA19-A24E-8506-31B5DA4A1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8571A-F249-0243-81D8-03F3EA33E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3CD9F5-D763-9248-810A-78D7647C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F59C5-AE77-5B40-B447-6E55CE687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52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75A28-A7DF-1346-AED1-C78F421E0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A9CEB0-2ACF-F04C-9264-141AF8ECF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27AFD0-B2FF-4C4F-B4C0-3B458FED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BDB8A1-043C-3B49-B51A-33FB4108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E5A208-AC4E-1C40-9F83-D05CF278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3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DDC4A-FBF0-EE42-9FCB-C0083A97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37C941-4692-7841-A016-072E2999D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B5ACB0-1290-3346-89D3-DF9BC776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70413F-7A4D-9E46-AA8A-F7B68D6E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87B59-F90F-4A40-ABCC-4CC640CD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08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12C2A-8122-6543-B8D1-EEB81216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88469-1DC2-1E48-9F03-D2AFF216F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B693E6-C5D7-7844-8123-02272C901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CE0192-444F-D74B-B08A-DCB0A3A3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785BC4-0E95-8B44-A56B-845B2DF4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36FF76-CF96-0847-ACD2-C02607A18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79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50678-12E1-3C4B-A3F8-B1C03DD8B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5B73D-343A-1948-B411-CDE2C2519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303A4D-C5C2-2240-AE06-9F76FFA15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E6AFC6-A16A-B846-AA96-11594ABD7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E33B8B-4686-0745-AD8F-4D57134FDA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E771AA-8CD6-5C47-B1DF-E96457DA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19540A-B4E0-5343-9CEE-9271D6C6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6BCD5E-981D-D841-A2C4-7DB4E122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73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75303-7C0D-E548-83CF-04B68032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3BCE53-B576-BE4A-B0FD-C8D60F10C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2BB4A4-E281-5841-9E09-08F0AEC5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B07945-A791-F94A-BC7B-DF93ED23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77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D92123-792E-9847-AA64-47DE93819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BF6ADE-1FCD-4647-9564-978F757C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1073E8-0E04-5945-A1B7-AB662497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93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9C2B-A102-ED49-A542-34DAD5C3A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9D073D-D8AE-5141-B528-17A41572C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8516DC-8C6A-F24D-A849-3172FA29A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C8E6B9-05C8-1C4F-BA37-6D2850FF5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4BD892-106E-8E4C-A8F6-E15FB99F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7AB8B3-BC95-344B-9F1C-55F6C17E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1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57AE2-C6BB-F24B-9454-DAEE9BE9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A01BB1D-B4A1-7741-B888-2B518E25A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7B02FF-0280-AB49-B955-0AAD088EA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FD98B6-7500-4247-BC6C-C7FE69C8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22E549-9474-284B-AB32-B3D846418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06F080-C9E4-0945-B806-4CA251347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6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27662-117A-4248-A52F-A044BFF5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D32B21-3BBA-884A-9C27-3CAD1CD28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B8CB04-50DD-0A44-BE68-61693349E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0FA2E-7CCF-7448-BBD6-E9507ABEE17E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062DF1-B0A4-8845-BFD2-02BF0DC99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4A4435-14D6-7240-82F1-895B346A1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5E933-DF23-4146-AFEF-D95AD5B4B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3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In_vitro" TargetMode="External"/><Relationship Id="rId5" Type="http://schemas.openxmlformats.org/officeDocument/2006/relationships/hyperlink" Target="https://www.kp.ru/daily/26858/3900919/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BF2C87-9A8E-5940-8B73-34EAB1539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    </a:t>
            </a:r>
            <a:fld id="{247E3A9C-7B97-4718-9088-207190174FE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EAE54B-BA3F-EB46-AC71-CDA0D2D5C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4"/>
            <a:ext cx="12192000" cy="68411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E851A6-6EF5-5E49-A139-AE66E11C57E4}"/>
              </a:ext>
            </a:extLst>
          </p:cNvPr>
          <p:cNvSpPr txBox="1"/>
          <p:nvPr/>
        </p:nvSpPr>
        <p:spPr>
          <a:xfrm>
            <a:off x="270076" y="3429000"/>
            <a:ext cx="108843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FAD120"/>
                </a:solidFill>
              </a:rPr>
              <a:t>КОМБУЧА</a:t>
            </a:r>
            <a:r>
              <a:rPr lang="en-US" sz="6600" b="1" dirty="0">
                <a:solidFill>
                  <a:srgbClr val="FAD120"/>
                </a:solidFill>
              </a:rPr>
              <a:t>.</a:t>
            </a:r>
            <a:r>
              <a:rPr lang="ru-RU" sz="6600" b="1" dirty="0">
                <a:solidFill>
                  <a:srgbClr val="FAD120"/>
                </a:solidFill>
              </a:rPr>
              <a:t> МИФЫ И ФАКТЫ</a:t>
            </a:r>
            <a:r>
              <a:rPr lang="en-US" sz="6600" b="1" dirty="0">
                <a:solidFill>
                  <a:srgbClr val="FAD120"/>
                </a:solidFill>
              </a:rPr>
              <a:t>.</a:t>
            </a:r>
            <a:r>
              <a:rPr lang="ru-RU" sz="6600" b="1" dirty="0">
                <a:solidFill>
                  <a:srgbClr val="FAD12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BD593-DA10-3942-9BD2-27F6A4C3DFF8}"/>
              </a:ext>
            </a:extLst>
          </p:cNvPr>
          <p:cNvSpPr txBox="1"/>
          <p:nvPr/>
        </p:nvSpPr>
        <p:spPr>
          <a:xfrm>
            <a:off x="270076" y="4436123"/>
            <a:ext cx="7370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Якунина Юлия  </a:t>
            </a:r>
          </a:p>
        </p:txBody>
      </p:sp>
    </p:spTree>
    <p:extLst>
      <p:ext uri="{BB962C8B-B14F-4D97-AF65-F5344CB8AC3E}">
        <p14:creationId xmlns:p14="http://schemas.microsoft.com/office/powerpoint/2010/main" val="1364009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AC7C9E-DE36-D446-AF45-9E86A9E7080D}"/>
              </a:ext>
            </a:extLst>
          </p:cNvPr>
          <p:cNvSpPr/>
          <p:nvPr/>
        </p:nvSpPr>
        <p:spPr>
          <a:xfrm>
            <a:off x="1322317" y="256928"/>
            <a:ext cx="9925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приготовить </a:t>
            </a:r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комбучу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домашних условиях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16F9C1-7D98-0E44-8F9C-130D8B21F98E}"/>
              </a:ext>
            </a:extLst>
          </p:cNvPr>
          <p:cNvSpPr/>
          <p:nvPr/>
        </p:nvSpPr>
        <p:spPr>
          <a:xfrm>
            <a:off x="9327937" y="466168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2E45DC-B8AA-E541-862D-4EED6D68F183}"/>
              </a:ext>
            </a:extLst>
          </p:cNvPr>
          <p:cNvSpPr/>
          <p:nvPr/>
        </p:nvSpPr>
        <p:spPr>
          <a:xfrm>
            <a:off x="2465435" y="1183807"/>
            <a:ext cx="297804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Чай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Сахар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 чайного гриба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Марля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Стеклянная банка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Резиночка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Начинай пробовать с 5 дня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CE819CC-C96B-EF48-A91A-15397099C3EF}"/>
              </a:ext>
            </a:extLst>
          </p:cNvPr>
          <p:cNvSpPr/>
          <p:nvPr/>
        </p:nvSpPr>
        <p:spPr>
          <a:xfrm>
            <a:off x="7700586" y="1194569"/>
            <a:ext cx="2600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A4FE5E-827F-374F-8897-EBB29F85EF95}"/>
              </a:ext>
            </a:extLst>
          </p:cNvPr>
          <p:cNvSpPr/>
          <p:nvPr/>
        </p:nvSpPr>
        <p:spPr>
          <a:xfrm>
            <a:off x="6940398" y="1888714"/>
            <a:ext cx="37546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Готовая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комбуча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Соки холодного отжима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кусочки фруктов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цедра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или натуральный экстракт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9AE0C7-5041-6A4A-9098-8568503C3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512" y="3429000"/>
            <a:ext cx="5791488" cy="343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113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16F9C1-7D98-0E44-8F9C-130D8B21F98E}"/>
              </a:ext>
            </a:extLst>
          </p:cNvPr>
          <p:cNvSpPr/>
          <p:nvPr/>
        </p:nvSpPr>
        <p:spPr>
          <a:xfrm>
            <a:off x="9327937" y="466168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935DAB-2280-7546-B52A-B9AE5E066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560" y="0"/>
            <a:ext cx="5160440" cy="6880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B825CED-928E-644D-8609-FFF650720EFA}"/>
              </a:ext>
            </a:extLst>
          </p:cNvPr>
          <p:cNvSpPr/>
          <p:nvPr/>
        </p:nvSpPr>
        <p:spPr>
          <a:xfrm>
            <a:off x="1312387" y="1137164"/>
            <a:ext cx="58368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Хранение</a:t>
            </a:r>
            <a:r>
              <a:rPr lang="ru-RU" dirty="0"/>
              <a:t> </a:t>
            </a:r>
          </a:p>
          <a:p>
            <a:endParaRPr lang="ru-RU" dirty="0"/>
          </a:p>
          <a:p>
            <a:pPr marL="285750" indent="-285750">
              <a:buFont typeface="Wingdings" pitchFamily="2" charset="2"/>
              <a:buChar char="v"/>
            </a:pPr>
            <a:endParaRPr lang="ru-RU" dirty="0"/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Герметично закрытая бутылка из темного стекла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Хранить в холодильнике ( от +2 до +5 )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больше 2 недель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Открытую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комбучу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желательно пить сразу  </a:t>
            </a:r>
          </a:p>
        </p:txBody>
      </p:sp>
    </p:spTree>
    <p:extLst>
      <p:ext uri="{BB962C8B-B14F-4D97-AF65-F5344CB8AC3E}">
        <p14:creationId xmlns:p14="http://schemas.microsoft.com/office/powerpoint/2010/main" val="3919855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32AAE3-A1AB-2742-B184-11D1A0DB4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813" y="2560054"/>
            <a:ext cx="10125868" cy="50676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897AEE-9245-2A4C-BE10-4435F6624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3879" y="97513"/>
            <a:ext cx="4810175" cy="352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588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AC7C9E-DE36-D446-AF45-9E86A9E7080D}"/>
              </a:ext>
            </a:extLst>
          </p:cNvPr>
          <p:cNvSpPr/>
          <p:nvPr/>
        </p:nvSpPr>
        <p:spPr>
          <a:xfrm>
            <a:off x="2011457" y="472453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6AC6C1-962D-A141-B479-123B9675D79A}"/>
              </a:ext>
            </a:extLst>
          </p:cNvPr>
          <p:cNvSpPr/>
          <p:nvPr/>
        </p:nvSpPr>
        <p:spPr>
          <a:xfrm>
            <a:off x="1741713" y="599121"/>
            <a:ext cx="9071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C3CA20-7DF6-1E41-88AA-4F7053226AB5}"/>
              </a:ext>
            </a:extLst>
          </p:cNvPr>
          <p:cNvSpPr/>
          <p:nvPr/>
        </p:nvSpPr>
        <p:spPr>
          <a:xfrm>
            <a:off x="1923140" y="70791"/>
            <a:ext cx="8708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вредно ?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!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E7E9F4C-C479-4F4D-BEAD-21284DAE286E}"/>
              </a:ext>
            </a:extLst>
          </p:cNvPr>
          <p:cNvSpPr/>
          <p:nvPr/>
        </p:nvSpPr>
        <p:spPr>
          <a:xfrm>
            <a:off x="1171574" y="5265754"/>
            <a:ext cx="10831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Чайный квас широко употребляется, поскольку позиционируется как обладающий многими лечебными свойствами. Были проведены исследования </a:t>
            </a:r>
            <a:r>
              <a:rPr lang="e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In vitr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vitro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опыты на крысах, но клинические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 отсутствуют — в частности, утверждаемые лекарственные свойства не были доказаны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345434-6A79-CF4E-B8ED-DEC25FD52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8527" y="655566"/>
            <a:ext cx="7798744" cy="451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40FBE1-DB17-9B4D-968F-6E4250D2C4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97" t="12982" r="28682" b="11830"/>
          <a:stretch/>
        </p:blipFill>
        <p:spPr>
          <a:xfrm>
            <a:off x="3839908" y="1163051"/>
            <a:ext cx="1557623" cy="144164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65004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AC7C9E-DE36-D446-AF45-9E86A9E7080D}"/>
              </a:ext>
            </a:extLst>
          </p:cNvPr>
          <p:cNvSpPr/>
          <p:nvPr/>
        </p:nvSpPr>
        <p:spPr>
          <a:xfrm>
            <a:off x="2011457" y="472453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6AC6C1-962D-A141-B479-123B9675D79A}"/>
              </a:ext>
            </a:extLst>
          </p:cNvPr>
          <p:cNvSpPr/>
          <p:nvPr/>
        </p:nvSpPr>
        <p:spPr>
          <a:xfrm>
            <a:off x="1741713" y="599121"/>
            <a:ext cx="9071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E59BD1-7BF1-C145-80B2-83904128F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33" y="-35638"/>
            <a:ext cx="4572000" cy="68936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411265-0288-EC41-83A5-F0A0D158F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833" y="-21902"/>
            <a:ext cx="4572000" cy="68799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8185F3-9CF3-4548-9196-7132B66E9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3620" y="-29335"/>
            <a:ext cx="4567613" cy="691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38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AC7C9E-DE36-D446-AF45-9E86A9E7080D}"/>
              </a:ext>
            </a:extLst>
          </p:cNvPr>
          <p:cNvSpPr/>
          <p:nvPr/>
        </p:nvSpPr>
        <p:spPr>
          <a:xfrm>
            <a:off x="2011457" y="472453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6AC6C1-962D-A141-B479-123B9675D79A}"/>
              </a:ext>
            </a:extLst>
          </p:cNvPr>
          <p:cNvSpPr/>
          <p:nvPr/>
        </p:nvSpPr>
        <p:spPr>
          <a:xfrm>
            <a:off x="1741713" y="217590"/>
            <a:ext cx="38742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Tea Master Cup </a:t>
            </a:r>
          </a:p>
          <a:p>
            <a:pPr algn="ctr"/>
            <a:r>
              <a:rPr lang="en-US" sz="36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Moscow </a:t>
            </a:r>
          </a:p>
          <a:p>
            <a:pPr algn="ctr"/>
            <a:r>
              <a:rPr lang="en-US" sz="36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2019</a:t>
            </a:r>
            <a:endParaRPr lang="ru-RU" sz="36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DB1997-FA7E-AB46-A039-B681DBB98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528" y="3351545"/>
            <a:ext cx="5136767" cy="35231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8A807F-D541-3546-A974-841A9D6CB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621" y="2138132"/>
            <a:ext cx="7104857" cy="47365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A56F90-CB38-8940-8444-77FA92234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1236" y="0"/>
            <a:ext cx="51007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74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AC7C9E-DE36-D446-AF45-9E86A9E7080D}"/>
              </a:ext>
            </a:extLst>
          </p:cNvPr>
          <p:cNvSpPr/>
          <p:nvPr/>
        </p:nvSpPr>
        <p:spPr>
          <a:xfrm>
            <a:off x="2011457" y="472453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6AC6C1-962D-A141-B479-123B9675D79A}"/>
              </a:ext>
            </a:extLst>
          </p:cNvPr>
          <p:cNvSpPr/>
          <p:nvPr/>
        </p:nvSpPr>
        <p:spPr>
          <a:xfrm>
            <a:off x="5940167" y="159014"/>
            <a:ext cx="51740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 Master Cup </a:t>
            </a:r>
          </a:p>
          <a:p>
            <a:pPr algn="ctr"/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 </a:t>
            </a:r>
          </a:p>
          <a:p>
            <a:pPr algn="ctr"/>
            <a:r>
              <a:rPr lang="en-US" sz="36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36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57E1ED-5407-2840-9AFB-5A7AE0DAF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" y="3410765"/>
            <a:ext cx="5231333" cy="34472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AF1E6C-973D-A341-97DB-E7B08DB70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174086" cy="34472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F5AFD3-464E-F34C-BA5B-3E09DEA4D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471" y="1900007"/>
            <a:ext cx="6960529" cy="49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18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AC7C9E-DE36-D446-AF45-9E86A9E7080D}"/>
              </a:ext>
            </a:extLst>
          </p:cNvPr>
          <p:cNvSpPr/>
          <p:nvPr/>
        </p:nvSpPr>
        <p:spPr>
          <a:xfrm>
            <a:off x="2011457" y="472453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6AC6C1-962D-A141-B479-123B9675D79A}"/>
              </a:ext>
            </a:extLst>
          </p:cNvPr>
          <p:cNvSpPr/>
          <p:nvPr/>
        </p:nvSpPr>
        <p:spPr>
          <a:xfrm>
            <a:off x="1741713" y="599121"/>
            <a:ext cx="9071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1648F8-995C-AA4B-B2E2-04A9A7B0F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1015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87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AC7C9E-DE36-D446-AF45-9E86A9E7080D}"/>
              </a:ext>
            </a:extLst>
          </p:cNvPr>
          <p:cNvSpPr/>
          <p:nvPr/>
        </p:nvSpPr>
        <p:spPr>
          <a:xfrm>
            <a:off x="2011457" y="472453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6AC6C1-962D-A141-B479-123B9675D79A}"/>
              </a:ext>
            </a:extLst>
          </p:cNvPr>
          <p:cNvSpPr/>
          <p:nvPr/>
        </p:nvSpPr>
        <p:spPr>
          <a:xfrm>
            <a:off x="1741713" y="599121"/>
            <a:ext cx="9071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C47DBC-590F-C245-A354-446C3A74D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756" y="0"/>
            <a:ext cx="6666487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7446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6890008" y="1035609"/>
            <a:ext cx="5112746" cy="421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itchFamily="2" charset="2"/>
              <a:buChar char="v"/>
            </a:pP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Сооснователь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бренд шеф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Mishka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Kombucha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TMC Russia 2019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 pairing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571500" indent="-571500">
              <a:buFont typeface="Wingdings" pitchFamily="2" charset="2"/>
              <a:buChar char="v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генерального директора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«Бирюзовый чай»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1220F8-C8C9-4742-B9E5-DA4DC0355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79" y="1035609"/>
            <a:ext cx="5864737" cy="4216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2676CC-D7E5-C142-AE87-9A4B11E83D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37" t="15045" r="8328" b="21666"/>
          <a:stretch/>
        </p:blipFill>
        <p:spPr>
          <a:xfrm>
            <a:off x="8733280" y="4854692"/>
            <a:ext cx="1426202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8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2720591" y="1117573"/>
            <a:ext cx="6626432" cy="1918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SCOBY 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pPr algn="ctr"/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Чайный гриб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F56483-2B9D-374F-9274-6A0191802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299" y="3036465"/>
            <a:ext cx="5813404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ACE75F-E9ED-D743-9E91-DF484DB369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80"/>
          <a:stretch/>
        </p:blipFill>
        <p:spPr>
          <a:xfrm>
            <a:off x="8158163" y="224521"/>
            <a:ext cx="3937750" cy="4225942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perspectiveLeft"/>
            <a:lightRig rig="threePt" dir="t"/>
          </a:scene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34166F-E49C-F942-940D-49AA77509B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87" y="225240"/>
            <a:ext cx="3813363" cy="4114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Righ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4008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беспощадно </a:t>
            </a:r>
            <a:r>
              <a:rPr lang="ru-RU" dirty="0" err="1">
                <a:solidFill>
                  <a:schemeClr val="tx1"/>
                </a:solidFill>
              </a:rPr>
              <a:t>слямзино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 Википедии</a:t>
            </a:r>
            <a:r>
              <a:rPr lang="en-US" dirty="0">
                <a:solidFill>
                  <a:schemeClr val="tx1"/>
                </a:solidFill>
              </a:rPr>
              <a:t>)))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*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AC7C9E-DE36-D446-AF45-9E86A9E7080D}"/>
              </a:ext>
            </a:extLst>
          </p:cNvPr>
          <p:cNvSpPr/>
          <p:nvPr/>
        </p:nvSpPr>
        <p:spPr>
          <a:xfrm>
            <a:off x="1415116" y="226151"/>
            <a:ext cx="56378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чайного гриба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F910DC-D15D-1643-9DDE-69DB357D28AB}"/>
              </a:ext>
            </a:extLst>
          </p:cNvPr>
          <p:cNvSpPr/>
          <p:nvPr/>
        </p:nvSpPr>
        <p:spPr>
          <a:xfrm>
            <a:off x="1415116" y="1456497"/>
            <a:ext cx="104320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Чайный гриб упоминается в китайских источниках династии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Цзинь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около 220 года до н. э. — как очищающий и наполняющий энергией напиток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Напиток проник в Европу с российского Дальнего востока в начале 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века, через Россию в Германию, и к началу Второй мировой войны уже распространился по Европе.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Общеевропейское название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комбуча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kombucha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транскрипцией японского </a:t>
            </a:r>
            <a:r>
              <a:rPr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昆布茶 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комбутя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хотя в японском языке это слово означает другое — напиток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кобутя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из водоросли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комбу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чайный гриб называется </a:t>
            </a:r>
            <a:r>
              <a:rPr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紅茶キノコ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ко: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киноко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дословно и означает «чайный гриб».</a:t>
            </a:r>
            <a:endParaRPr lang="ru-RU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327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AC7C9E-DE36-D446-AF45-9E86A9E7080D}"/>
              </a:ext>
            </a:extLst>
          </p:cNvPr>
          <p:cNvSpPr/>
          <p:nvPr/>
        </p:nvSpPr>
        <p:spPr>
          <a:xfrm>
            <a:off x="2302935" y="5317351"/>
            <a:ext cx="2574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Чайный гриб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16F9C1-7D98-0E44-8F9C-130D8B21F98E}"/>
              </a:ext>
            </a:extLst>
          </p:cNvPr>
          <p:cNvSpPr/>
          <p:nvPr/>
        </p:nvSpPr>
        <p:spPr>
          <a:xfrm>
            <a:off x="8056349" y="5317350"/>
            <a:ext cx="1404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Кобутя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2D293A-8E1A-364C-80ED-30BCDADF2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321" y="1156279"/>
            <a:ext cx="5233560" cy="3621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DF4D08-8EA8-5A48-8E23-E842EB243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059" y="1156279"/>
            <a:ext cx="5131778" cy="3621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9264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16F9C1-7D98-0E44-8F9C-130D8B21F98E}"/>
              </a:ext>
            </a:extLst>
          </p:cNvPr>
          <p:cNvSpPr/>
          <p:nvPr/>
        </p:nvSpPr>
        <p:spPr>
          <a:xfrm>
            <a:off x="9327937" y="466168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80FC9D-02DF-2146-9CD1-8B7C4EFF4FB5}"/>
              </a:ext>
            </a:extLst>
          </p:cNvPr>
          <p:cNvSpPr/>
          <p:nvPr/>
        </p:nvSpPr>
        <p:spPr>
          <a:xfrm>
            <a:off x="1536854" y="1258327"/>
            <a:ext cx="7355998" cy="3152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часто встречающиеся бактерии принадлежат родам 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Acetobacter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 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Gluconobacter,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включённым в семейство 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Acetobacteraceae 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 лат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 — «уксуснокислых бактерий»), но встречаются и бактерии других семейств; при этом обычно в чайном грибе смешаны бактерии разных видов. Дрожжевые грибы также разнообразны и могут принадлежать к более чем десятку разных родов.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99E40A-0DDF-6245-BAB6-140C9E1E5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888" y="3401170"/>
            <a:ext cx="3342665" cy="31729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2CC85FA-8DB5-4D40-82F7-D30737D9167C}"/>
              </a:ext>
            </a:extLst>
          </p:cNvPr>
          <p:cNvSpPr/>
          <p:nvPr/>
        </p:nvSpPr>
        <p:spPr>
          <a:xfrm>
            <a:off x="1441256" y="221581"/>
            <a:ext cx="17233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</a:t>
            </a:r>
            <a:endParaRPr lang="ru-RU" sz="40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1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6AC6C1-962D-A141-B479-123B9675D79A}"/>
              </a:ext>
            </a:extLst>
          </p:cNvPr>
          <p:cNvSpPr/>
          <p:nvPr/>
        </p:nvSpPr>
        <p:spPr>
          <a:xfrm>
            <a:off x="1817889" y="2604693"/>
            <a:ext cx="90714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химической точки зрения, напиток из чайного гриба состоит из разнообразных органических кислот, сахаров и других веществ. Дрожжевые грибы гидролизуют сахарозу на глюкозу и фруктозу в присутствии фермента инвертазы, а также производят этанол в процессе гликолиза, используя фруктозу как субстрат. Бактерии используют глюкозу для синтеза глюконовой, а этанол — уксусной кислоты. В процессе ферментации уровень 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понижается.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этанола с течением времени сначала растёт, достигая примерно 5.5 г/л, а потом начинает уменьшаться.</a:t>
            </a:r>
            <a:endParaRPr lang="ru-RU" sz="24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C5A76F-6D0E-984B-951C-A0ED85F16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888" y="177017"/>
            <a:ext cx="8769149" cy="2218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3456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9EDA287-586D-B941-A5D8-7A6ED7766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5" y="-2555"/>
            <a:ext cx="12194115" cy="6863109"/>
          </a:xfrm>
          <a:prstGeom prst="rect">
            <a:avLst/>
          </a:prstGeom>
        </p:spPr>
      </p:pic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3A39FB-251B-944F-B4F4-B51736EC66D6}"/>
              </a:ext>
            </a:extLst>
          </p:cNvPr>
          <p:cNvSpPr/>
          <p:nvPr/>
        </p:nvSpPr>
        <p:spPr>
          <a:xfrm>
            <a:off x="3713044" y="5088571"/>
            <a:ext cx="47637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настоя </a:t>
            </a:r>
          </a:p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чайного гриба</a:t>
            </a:r>
          </a:p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комбуча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9B2C62-882F-DA42-9ECE-AAC0F8B8F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340" y="0"/>
            <a:ext cx="73152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5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705" y="76163"/>
            <a:ext cx="491067" cy="73660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302935" y="2337493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6200000">
            <a:off x="3918723" y="2074179"/>
            <a:ext cx="1165013" cy="534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E544F4-C3B9-7245-B41B-4E44DB4306C2}"/>
              </a:ext>
            </a:extLst>
          </p:cNvPr>
          <p:cNvSpPr/>
          <p:nvPr/>
        </p:nvSpPr>
        <p:spPr>
          <a:xfrm>
            <a:off x="7700586" y="5946970"/>
            <a:ext cx="4491413" cy="9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356263-0C15-234D-A4EE-6CFE99C9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395"/>
          <a:stretch/>
        </p:blipFill>
        <p:spPr>
          <a:xfrm>
            <a:off x="0" y="22586"/>
            <a:ext cx="1536854" cy="6812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552DC1-C64F-4444-87BD-121BCC722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19" b="50000"/>
          <a:stretch/>
        </p:blipFill>
        <p:spPr>
          <a:xfrm>
            <a:off x="11170353" y="124579"/>
            <a:ext cx="832401" cy="91103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16F9C1-7D98-0E44-8F9C-130D8B21F98E}"/>
              </a:ext>
            </a:extLst>
          </p:cNvPr>
          <p:cNvSpPr/>
          <p:nvPr/>
        </p:nvSpPr>
        <p:spPr>
          <a:xfrm>
            <a:off x="9327937" y="466168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ACF34D-A498-9B47-B1BC-BFEC348F1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772" y="201611"/>
            <a:ext cx="9491132" cy="5517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7ED91A1-569A-044A-A2E3-AEE28838B965}"/>
              </a:ext>
            </a:extLst>
          </p:cNvPr>
          <p:cNvSpPr/>
          <p:nvPr/>
        </p:nvSpPr>
        <p:spPr>
          <a:xfrm>
            <a:off x="6494740" y="5850554"/>
            <a:ext cx="4392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Комбуча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«танке»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9267C5-D810-6543-841F-6AE72ADF23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3" t="978" r="1819" b="1716"/>
          <a:stretch/>
        </p:blipFill>
        <p:spPr>
          <a:xfrm>
            <a:off x="7166186" y="1738564"/>
            <a:ext cx="978682" cy="11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306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12838</TotalTime>
  <Words>193</Words>
  <Application>Microsoft Macintosh PowerPoint</Application>
  <PresentationFormat>Широкоэкранный</PresentationFormat>
  <Paragraphs>58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 Berestovaia</dc:creator>
  <cp:lastModifiedBy>Microsoft Office User</cp:lastModifiedBy>
  <cp:revision>74</cp:revision>
  <dcterms:created xsi:type="dcterms:W3CDTF">2019-11-19T11:28:39Z</dcterms:created>
  <dcterms:modified xsi:type="dcterms:W3CDTF">2020-03-12T19:53:41Z</dcterms:modified>
</cp:coreProperties>
</file>